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95" r:id="rId2"/>
    <p:sldMasterId id="2147483809" r:id="rId3"/>
    <p:sldMasterId id="2147483823" r:id="rId4"/>
  </p:sldMasterIdLst>
  <p:notesMasterIdLst>
    <p:notesMasterId r:id="rId22"/>
  </p:notesMasterIdLst>
  <p:handoutMasterIdLst>
    <p:handoutMasterId r:id="rId23"/>
  </p:handoutMasterIdLst>
  <p:sldIdLst>
    <p:sldId id="256" r:id="rId5"/>
    <p:sldId id="1554" r:id="rId6"/>
    <p:sldId id="1555" r:id="rId7"/>
    <p:sldId id="1556" r:id="rId8"/>
    <p:sldId id="1536" r:id="rId9"/>
    <p:sldId id="1531" r:id="rId10"/>
    <p:sldId id="1552" r:id="rId11"/>
    <p:sldId id="1557" r:id="rId12"/>
    <p:sldId id="1558" r:id="rId13"/>
    <p:sldId id="1559" r:id="rId14"/>
    <p:sldId id="1560" r:id="rId15"/>
    <p:sldId id="1561" r:id="rId16"/>
    <p:sldId id="1562" r:id="rId17"/>
    <p:sldId id="1563" r:id="rId18"/>
    <p:sldId id="1564" r:id="rId19"/>
    <p:sldId id="1565" r:id="rId20"/>
    <p:sldId id="1529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343"/>
    <a:srgbClr val="FF6600"/>
    <a:srgbClr val="AFEBF7"/>
    <a:srgbClr val="96E4F4"/>
    <a:srgbClr val="BDE9EF"/>
    <a:srgbClr val="EDD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0" autoAdjust="0"/>
    <p:restoredTop sz="94374" autoAdjust="0"/>
  </p:normalViewPr>
  <p:slideViewPr>
    <p:cSldViewPr>
      <p:cViewPr varScale="1">
        <p:scale>
          <a:sx n="69" d="100"/>
          <a:sy n="69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4FABBB-E702-4BFA-9899-A9133E7E91C2}" type="datetimeFigureOut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13B165-9923-423A-B245-8FA216AC74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F6B928-2654-47F4-94DE-D6B5B4E7F928}" type="datetimeFigureOut">
              <a:rPr lang="ru-RU"/>
              <a:pPr>
                <a:defRPr/>
              </a:pPr>
              <a:t>18.09.2022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81D9E7-3DDD-4218-9E6B-900C3540F4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latin typeface="Calibri" panose="020F0502020204030204" pitchFamily="34" charset="0"/>
              </a:rPr>
              <a:t>PHRU/TIZ/0918/0018</a:t>
            </a: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92538D-5FDF-4505-81EB-E6DC0FB2E3FE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latin typeface="Calibri" panose="020F0502020204030204" pitchFamily="34" charset="0"/>
              </a:rPr>
              <a:t>PHRU/TIZ/0918/0018</a:t>
            </a: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50BFCF-8200-4DE2-95AB-1D649A3096DA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205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99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0"/>
            <a:ext cx="42370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>
            <a:extLst/>
          </p:cNvPr>
          <p:cNvSpPr/>
          <p:nvPr/>
        </p:nvSpPr>
        <p:spPr>
          <a:xfrm>
            <a:off x="0" y="-171450"/>
            <a:ext cx="9144000" cy="11795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205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CA17-D5E5-41A7-BA96-61D7E7C57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123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9726-C7FC-4E52-B455-5010F2D79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0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2520-1016-4B3E-AA88-0E8E2E8DD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56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512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7000">
                <a:schemeClr val="bg2"/>
              </a:gs>
            </a:gsLst>
            <a:lin ang="16200000" scaled="1"/>
            <a:tileRect/>
          </a:gradFill>
          <a:ln>
            <a:noFill/>
          </a:ln>
        </p:spPr>
        <p:txBody>
          <a:bodyPr lIns="72000" tIns="144000" rIns="72000" bIns="72000">
            <a:normAutofit/>
          </a:bodyPr>
          <a:lstStyle/>
          <a:p>
            <a:pPr marL="179384" indent="-179384" defTabSz="121917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CDE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54585A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Straight Connector 11"/>
          <p:cNvCxnSpPr/>
          <p:nvPr userDrawn="1"/>
        </p:nvCxnSpPr>
        <p:spPr>
          <a:xfrm>
            <a:off x="2751138" y="4287838"/>
            <a:ext cx="63928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2"/>
          <p:cNvSpPr/>
          <p:nvPr userDrawn="1"/>
        </p:nvSpPr>
        <p:spPr>
          <a:xfrm>
            <a:off x="2722563" y="4249738"/>
            <a:ext cx="55562" cy="7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/>
          </p:cNvPr>
          <p:cNvSpPr/>
          <p:nvPr userDrawn="1"/>
        </p:nvSpPr>
        <p:spPr>
          <a:xfrm>
            <a:off x="0" y="-13879"/>
            <a:ext cx="9144000" cy="1064305"/>
          </a:xfrm>
          <a:prstGeom prst="rect">
            <a:avLst/>
          </a:prstGeom>
          <a:gradFill>
            <a:gsLst>
              <a:gs pos="44000">
                <a:srgbClr val="F3FCFF">
                  <a:alpha val="50000"/>
                </a:srgbClr>
              </a:gs>
              <a:gs pos="95575">
                <a:schemeClr val="bg1"/>
              </a:gs>
              <a:gs pos="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4">
            <a:extLst/>
          </p:cNvPr>
          <p:cNvSpPr/>
          <p:nvPr userDrawn="1"/>
        </p:nvSpPr>
        <p:spPr>
          <a:xfrm>
            <a:off x="0" y="1050925"/>
            <a:ext cx="9144000" cy="5808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rgbClr val="FF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6">
            <a:extLst/>
          </p:cNvPr>
          <p:cNvSpPr txBox="1">
            <a:spLocks/>
          </p:cNvSpPr>
          <p:nvPr userDrawn="1"/>
        </p:nvSpPr>
        <p:spPr>
          <a:xfrm rot="16200000">
            <a:off x="8171656" y="5768182"/>
            <a:ext cx="1717675" cy="227012"/>
          </a:xfrm>
          <a:prstGeom prst="rect">
            <a:avLst/>
          </a:prstGeom>
        </p:spPr>
        <p:txBody>
          <a:bodyPr anchor="b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0" kern="1200">
                <a:solidFill>
                  <a:srgbClr val="5458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182" indent="0" algn="r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3074" indent="0" algn="r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8493" indent="0" algn="r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4236" indent="0" algn="r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/>
              <a:t>PHRU/TIZ/0118/0009</a:t>
            </a:r>
            <a:endParaRPr lang="en-GB" sz="1000" dirty="0"/>
          </a:p>
        </p:txBody>
      </p:sp>
      <p:sp>
        <p:nvSpPr>
          <p:cNvPr id="10" name="Rectangle 10">
            <a:extLst/>
          </p:cNvPr>
          <p:cNvSpPr/>
          <p:nvPr userDrawn="1"/>
        </p:nvSpPr>
        <p:spPr>
          <a:xfrm>
            <a:off x="8793163" y="6596063"/>
            <a:ext cx="350837" cy="26193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EEECE04A-A2C9-422F-A12F-8AE80478BDB3}" type="slidenum">
              <a:rPr lang="ru-RU" altLang="ru-RU" sz="1100" smtClean="0">
                <a:solidFill>
                  <a:srgbClr val="222A35"/>
                </a:solidFill>
              </a:rPr>
              <a:pPr eaLnBrk="1" hangingPunct="1">
                <a:defRPr/>
              </a:pPr>
              <a:t>‹#›</a:t>
            </a:fld>
            <a:endParaRPr lang="ru-RU" altLang="ru-RU" sz="1100" smtClean="0">
              <a:solidFill>
                <a:srgbClr val="222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0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614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99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0"/>
            <a:ext cx="42370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>
            <a:extLst/>
          </p:cNvPr>
          <p:cNvSpPr/>
          <p:nvPr/>
        </p:nvSpPr>
        <p:spPr>
          <a:xfrm>
            <a:off x="0" y="-171450"/>
            <a:ext cx="9144000" cy="11795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" name="Object 31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615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 userDrawn="1"/>
        </p:nvSpPr>
        <p:spPr>
          <a:xfrm>
            <a:off x="-14288" y="5924550"/>
            <a:ext cx="9144001" cy="106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9140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61100"/>
            <a:ext cx="18002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12"/>
          <p:cNvSpPr>
            <a:spLocks noGrp="1"/>
          </p:cNvSpPr>
          <p:nvPr>
            <p:ph type="body" sz="quarter" idx="10"/>
          </p:nvPr>
        </p:nvSpPr>
        <p:spPr>
          <a:xfrm>
            <a:off x="416708" y="500675"/>
            <a:ext cx="7776864" cy="859429"/>
          </a:xfrm>
          <a:prstGeom prst="rect">
            <a:avLst/>
          </a:prstGeom>
        </p:spPr>
        <p:txBody>
          <a:bodyPr lIns="121882" tIns="60941" rIns="121882" bIns="60941" anchor="ctr"/>
          <a:lstStyle>
            <a:lvl1pPr marL="0" marR="0" indent="0" algn="l" defTabSz="9140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1"/>
          </p:nvPr>
        </p:nvSpPr>
        <p:spPr>
          <a:xfrm>
            <a:off x="431804" y="1556793"/>
            <a:ext cx="8444439" cy="3984443"/>
          </a:xfrm>
          <a:prstGeom prst="rect">
            <a:avLst/>
          </a:prstGeom>
        </p:spPr>
        <p:txBody>
          <a:bodyPr lIns="121882" tIns="60941" rIns="121882" bIns="60941"/>
          <a:lstStyle>
            <a:lvl1pPr marL="0" indent="0">
              <a:buNone/>
              <a:defRPr sz="2025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2"/>
          </p:nvPr>
        </p:nvSpPr>
        <p:spPr>
          <a:xfrm>
            <a:off x="421408" y="6261357"/>
            <a:ext cx="5076825" cy="384000"/>
          </a:xfrm>
          <a:prstGeom prst="rect">
            <a:avLst/>
          </a:prstGeom>
        </p:spPr>
        <p:txBody>
          <a:bodyPr lIns="121882" tIns="60941" rIns="121882" bIns="60941"/>
          <a:lstStyle>
            <a:lvl1pPr marL="0" indent="0">
              <a:buNone/>
              <a:defRPr sz="1425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Rectangle 6">
            <a:extLst/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2BBD-3120-463F-80BF-7D279F069D0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3613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717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99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0"/>
            <a:ext cx="42370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6">
            <a:extLst/>
          </p:cNvPr>
          <p:cNvSpPr/>
          <p:nvPr/>
        </p:nvSpPr>
        <p:spPr>
          <a:xfrm>
            <a:off x="0" y="-171450"/>
            <a:ext cx="9144000" cy="11795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6">
            <a:extLst/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EB7F-995E-4436-9199-251FB085576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12" name="Date Placeholder 7">
            <a:extLst/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  <a:endParaRPr lang="sv-SE"/>
          </a:p>
        </p:txBody>
      </p:sp>
      <p:sp>
        <p:nvSpPr>
          <p:cNvPr id="13" name="Footer Placeholder 10">
            <a:extLst/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PHRU/TIZ/0918/0018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897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819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5"/>
          <p:cNvSpPr/>
          <p:nvPr userDrawn="1"/>
        </p:nvSpPr>
        <p:spPr>
          <a:xfrm>
            <a:off x="2032000" y="6665913"/>
            <a:ext cx="5083175" cy="920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50" dirty="0">
                <a:solidFill>
                  <a:srgbClr val="FFFFFF"/>
                </a:solidFill>
                <a:cs typeface="Arial" panose="020B0604020202020204" pitchFamily="34" charset="0"/>
              </a:rPr>
              <a:t>CONFIDENTIAL    |    FOR TRAINING AND INTERNAL USE ONLY    |    NOT TO BE DISSEMINATED, COPIED OR MODIFIED</a:t>
            </a:r>
          </a:p>
        </p:txBody>
      </p:sp>
      <p:sp>
        <p:nvSpPr>
          <p:cNvPr id="4" name="Rectangle 17"/>
          <p:cNvSpPr/>
          <p:nvPr userDrawn="1"/>
        </p:nvSpPr>
        <p:spPr>
          <a:xfrm>
            <a:off x="114300" y="6637338"/>
            <a:ext cx="125413" cy="1238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B55CE715-D28E-4508-8930-582D7BDE230B}" type="slidenum">
              <a:rPr lang="en-US" altLang="ru-RU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ru-RU" sz="8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3550" y="6637338"/>
            <a:ext cx="1020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fld id="{483C9E55-FC2C-4C0C-81C1-1579C5E36A93}" type="datetime1">
              <a:rPr lang="en-US" altLang="ru-RU" sz="800" smtClean="0">
                <a:solidFill>
                  <a:srgbClr val="FFFFFF"/>
                </a:solidFill>
                <a:cs typeface="Arial" panose="020B0604020202020204" pitchFamily="34" charset="0"/>
              </a:rPr>
              <a:pPr defTabSz="914400" eaLnBrk="1" hangingPunct="1">
                <a:defRPr/>
              </a:pPr>
              <a:t>9/18/2022</a:t>
            </a:fld>
            <a:endParaRPr lang="en-GB" altLang="ru-RU" sz="8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92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6794500" y="3673475"/>
            <a:ext cx="2120900" cy="2932113"/>
            <a:chOff x="6795023" y="3672713"/>
            <a:chExt cx="2120539" cy="2932126"/>
          </a:xfrm>
        </p:grpSpPr>
        <p:cxnSp>
          <p:nvCxnSpPr>
            <p:cNvPr id="8" name="Straight Connector 10">
              <a:extLst/>
            </p:cNvPr>
            <p:cNvCxnSpPr>
              <a:cxnSpLocks/>
            </p:cNvCxnSpPr>
            <p:nvPr userDrawn="1"/>
          </p:nvCxnSpPr>
          <p:spPr>
            <a:xfrm>
              <a:off x="8894929" y="3672713"/>
              <a:ext cx="0" cy="2932126"/>
            </a:xfrm>
            <a:prstGeom prst="line">
              <a:avLst/>
            </a:prstGeom>
            <a:ln w="34925">
              <a:solidFill>
                <a:srgbClr val="26A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>
              <a:extLst/>
            </p:cNvPr>
            <p:cNvCxnSpPr/>
            <p:nvPr userDrawn="1"/>
          </p:nvCxnSpPr>
          <p:spPr>
            <a:xfrm>
              <a:off x="6899780" y="6596901"/>
              <a:ext cx="2015782" cy="0"/>
            </a:xfrm>
            <a:prstGeom prst="line">
              <a:avLst/>
            </a:prstGeom>
            <a:ln w="34925">
              <a:solidFill>
                <a:srgbClr val="26A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>
              <a:extLst/>
            </p:cNvPr>
            <p:cNvCxnSpPr/>
            <p:nvPr userDrawn="1"/>
          </p:nvCxnSpPr>
          <p:spPr>
            <a:xfrm>
              <a:off x="6795023" y="6500064"/>
              <a:ext cx="2015782" cy="0"/>
            </a:xfrm>
            <a:prstGeom prst="line">
              <a:avLst/>
            </a:prstGeom>
            <a:ln w="34925">
              <a:solidFill>
                <a:srgbClr val="D4F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>
              <a:extLst/>
            </p:cNvPr>
            <p:cNvCxnSpPr>
              <a:cxnSpLocks/>
            </p:cNvCxnSpPr>
            <p:nvPr userDrawn="1"/>
          </p:nvCxnSpPr>
          <p:spPr>
            <a:xfrm>
              <a:off x="8804456" y="4261679"/>
              <a:ext cx="0" cy="2247910"/>
            </a:xfrm>
            <a:prstGeom prst="line">
              <a:avLst/>
            </a:prstGeom>
            <a:ln w="34925">
              <a:solidFill>
                <a:srgbClr val="D4F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8043863" y="5392737"/>
            <a:ext cx="1943100" cy="25717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13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D49CEA08-2167-4896-8F2F-D7CBA0B89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121269"/>
      </p:ext>
    </p:extLst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921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99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0"/>
            <a:ext cx="42370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>
            <a:extLst/>
          </p:cNvPr>
          <p:cNvSpPr/>
          <p:nvPr/>
        </p:nvSpPr>
        <p:spPr>
          <a:xfrm>
            <a:off x="0" y="-171450"/>
            <a:ext cx="9144000" cy="11795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" name="Object 57"/>
          <p:cNvGraphicFramePr>
            <a:graphicFrameLocks noChangeAspect="1"/>
          </p:cNvGraphicFramePr>
          <p:nvPr/>
        </p:nvGraphicFramePr>
        <p:xfrm>
          <a:off x="1588" y="1588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9222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 userDrawn="1"/>
        </p:nvSpPr>
        <p:spPr>
          <a:xfrm>
            <a:off x="-14288" y="5924550"/>
            <a:ext cx="9144001" cy="106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defTabSz="9140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61100"/>
            <a:ext cx="18002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12"/>
          <p:cNvSpPr>
            <a:spLocks noGrp="1"/>
          </p:cNvSpPr>
          <p:nvPr>
            <p:ph type="body" sz="quarter" idx="10"/>
          </p:nvPr>
        </p:nvSpPr>
        <p:spPr>
          <a:xfrm>
            <a:off x="416708" y="500675"/>
            <a:ext cx="7776864" cy="859429"/>
          </a:xfrm>
          <a:prstGeom prst="rect">
            <a:avLst/>
          </a:prstGeom>
        </p:spPr>
        <p:txBody>
          <a:bodyPr lIns="121882" tIns="60941" rIns="121882" bIns="60941" anchor="ctr"/>
          <a:lstStyle>
            <a:lvl1pPr marL="0" marR="0" indent="0" algn="l" defTabSz="9140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1"/>
          </p:nvPr>
        </p:nvSpPr>
        <p:spPr>
          <a:xfrm>
            <a:off x="431804" y="1556793"/>
            <a:ext cx="8444439" cy="3984443"/>
          </a:xfrm>
          <a:prstGeom prst="rect">
            <a:avLst/>
          </a:prstGeom>
        </p:spPr>
        <p:txBody>
          <a:bodyPr lIns="121882" tIns="60941" rIns="121882" bIns="60941"/>
          <a:lstStyle>
            <a:lvl1pPr marL="0" indent="0">
              <a:buNone/>
              <a:defRPr sz="2025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2"/>
          </p:nvPr>
        </p:nvSpPr>
        <p:spPr>
          <a:xfrm>
            <a:off x="421408" y="6261357"/>
            <a:ext cx="5076825" cy="384000"/>
          </a:xfrm>
          <a:prstGeom prst="rect">
            <a:avLst/>
          </a:prstGeom>
        </p:spPr>
        <p:txBody>
          <a:bodyPr lIns="121882" tIns="60941" rIns="121882" bIns="60941"/>
          <a:lstStyle>
            <a:lvl1pPr marL="0" indent="0">
              <a:buNone/>
              <a:defRPr sz="1425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Rectangle 6">
            <a:extLst/>
          </p:cNvPr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3CA7-02D6-45DE-80C2-ECB3B405DFC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45877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024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99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0"/>
            <a:ext cx="42370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6">
            <a:extLst/>
          </p:cNvPr>
          <p:cNvSpPr/>
          <p:nvPr/>
        </p:nvSpPr>
        <p:spPr>
          <a:xfrm>
            <a:off x="0" y="-171450"/>
            <a:ext cx="9144000" cy="11795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6">
            <a:extLst/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6FFD-0A00-408E-8A0B-0A0300BA582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12" name="Date Placeholder 7">
            <a:extLst/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  <a:endParaRPr lang="sv-SE"/>
          </a:p>
        </p:txBody>
      </p:sp>
      <p:sp>
        <p:nvSpPr>
          <p:cNvPr id="13" name="Footer Placeholder 10">
            <a:extLst/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PHRU/TIZ/0918/0018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442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8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126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5"/>
          <p:cNvSpPr/>
          <p:nvPr userDrawn="1"/>
        </p:nvSpPr>
        <p:spPr>
          <a:xfrm>
            <a:off x="2032000" y="6665913"/>
            <a:ext cx="5083175" cy="920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spc="50" dirty="0">
                <a:solidFill>
                  <a:srgbClr val="FFFFFF"/>
                </a:solidFill>
                <a:cs typeface="Arial" panose="020B0604020202020204" pitchFamily="34" charset="0"/>
              </a:rPr>
              <a:t>CONFIDENTIAL    |    FOR TRAINING AND INTERNAL USE ONLY    |    NOT TO BE DISSEMINATED, COPIED OR MODIFIED</a:t>
            </a:r>
          </a:p>
        </p:txBody>
      </p:sp>
      <p:sp>
        <p:nvSpPr>
          <p:cNvPr id="4" name="Rectangle 17"/>
          <p:cNvSpPr/>
          <p:nvPr userDrawn="1"/>
        </p:nvSpPr>
        <p:spPr>
          <a:xfrm>
            <a:off x="114300" y="6637338"/>
            <a:ext cx="125413" cy="1238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5B9D73B4-792C-49B4-83DC-427A484B4EC9}" type="slidenum">
              <a:rPr lang="en-US" altLang="ru-RU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ru-RU" sz="8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3550" y="6637338"/>
            <a:ext cx="1020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fld id="{7B6D5A12-0BDF-4D06-8352-2E37AD256E31}" type="datetime1">
              <a:rPr lang="en-US" altLang="ru-RU" sz="800" smtClean="0">
                <a:solidFill>
                  <a:srgbClr val="FFFFFF"/>
                </a:solidFill>
                <a:cs typeface="Arial" panose="020B0604020202020204" pitchFamily="34" charset="0"/>
              </a:rPr>
              <a:pPr defTabSz="914400" eaLnBrk="1" hangingPunct="1">
                <a:defRPr/>
              </a:pPr>
              <a:t>9/18/2022</a:t>
            </a:fld>
            <a:endParaRPr lang="en-GB" altLang="ru-RU" sz="8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92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6794500" y="3673475"/>
            <a:ext cx="2120900" cy="2932113"/>
            <a:chOff x="6795023" y="3672713"/>
            <a:chExt cx="2120539" cy="2932126"/>
          </a:xfrm>
        </p:grpSpPr>
        <p:cxnSp>
          <p:nvCxnSpPr>
            <p:cNvPr id="8" name="Straight Connector 10">
              <a:extLst/>
            </p:cNvPr>
            <p:cNvCxnSpPr>
              <a:cxnSpLocks/>
            </p:cNvCxnSpPr>
            <p:nvPr userDrawn="1"/>
          </p:nvCxnSpPr>
          <p:spPr>
            <a:xfrm>
              <a:off x="8894929" y="3672713"/>
              <a:ext cx="0" cy="2932126"/>
            </a:xfrm>
            <a:prstGeom prst="line">
              <a:avLst/>
            </a:prstGeom>
            <a:ln w="34925">
              <a:solidFill>
                <a:srgbClr val="26A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>
              <a:extLst/>
            </p:cNvPr>
            <p:cNvCxnSpPr/>
            <p:nvPr userDrawn="1"/>
          </p:nvCxnSpPr>
          <p:spPr>
            <a:xfrm>
              <a:off x="6899780" y="6596901"/>
              <a:ext cx="2015782" cy="0"/>
            </a:xfrm>
            <a:prstGeom prst="line">
              <a:avLst/>
            </a:prstGeom>
            <a:ln w="34925">
              <a:solidFill>
                <a:srgbClr val="26A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>
              <a:extLst/>
            </p:cNvPr>
            <p:cNvCxnSpPr/>
            <p:nvPr userDrawn="1"/>
          </p:nvCxnSpPr>
          <p:spPr>
            <a:xfrm>
              <a:off x="6795023" y="6500064"/>
              <a:ext cx="2015782" cy="0"/>
            </a:xfrm>
            <a:prstGeom prst="line">
              <a:avLst/>
            </a:prstGeom>
            <a:ln w="34925">
              <a:solidFill>
                <a:srgbClr val="D4F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>
              <a:extLst/>
            </p:cNvPr>
            <p:cNvCxnSpPr>
              <a:cxnSpLocks/>
            </p:cNvCxnSpPr>
            <p:nvPr userDrawn="1"/>
          </p:nvCxnSpPr>
          <p:spPr>
            <a:xfrm>
              <a:off x="8804456" y="4261679"/>
              <a:ext cx="0" cy="2247910"/>
            </a:xfrm>
            <a:prstGeom prst="line">
              <a:avLst/>
            </a:prstGeom>
            <a:ln w="34925">
              <a:solidFill>
                <a:srgbClr val="D4F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8043863" y="5392737"/>
            <a:ext cx="1943100" cy="25717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13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67171"/>
                </a:solidFill>
              </a:defRPr>
            </a:lvl1pPr>
          </a:lstStyle>
          <a:p>
            <a:pPr>
              <a:defRPr/>
            </a:pPr>
            <a:fld id="{AC8669CD-867A-4A43-9B92-23D01C36CA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167839"/>
      </p:ext>
    </p:extLst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4421" y="1122363"/>
            <a:ext cx="4979964" cy="2387600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4421" y="3595079"/>
            <a:ext cx="4979965" cy="98403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71000" y="5199808"/>
            <a:ext cx="53730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4457-1A44-4925-BA17-1FF88D9409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875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4420" y="1294228"/>
            <a:ext cx="4906109" cy="176972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4420" y="3063950"/>
            <a:ext cx="4906109" cy="63233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724420" y="3696286"/>
            <a:ext cx="54195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40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2735" y="1294228"/>
            <a:ext cx="6087794" cy="3190561"/>
          </a:xfrm>
        </p:spPr>
        <p:txBody>
          <a:bodyPr anchor="t">
            <a:normAutofit/>
          </a:bodyPr>
          <a:lstStyle>
            <a:lvl1pPr algn="l"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2735" y="4512923"/>
            <a:ext cx="6087794" cy="63233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0" y="5173392"/>
            <a:ext cx="9154550" cy="175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98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"/>
            <a:ext cx="7830000" cy="126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584000"/>
            <a:ext cx="783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940000"/>
            <a:ext cx="9144000" cy="0"/>
          </a:xfrm>
          <a:prstGeom prst="line">
            <a:avLst/>
          </a:prstGeom>
          <a:ln w="31750">
            <a:solidFill>
              <a:srgbClr val="049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617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ink NO 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584000"/>
            <a:ext cx="783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107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NO L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584000"/>
            <a:ext cx="783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223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7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000" y="4589464"/>
            <a:ext cx="7830000" cy="13505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709739"/>
            <a:ext cx="7830000" cy="2852737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729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0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100" y="1584000"/>
            <a:ext cx="38475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00" y="1584000"/>
            <a:ext cx="3869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940000"/>
            <a:ext cx="9144000" cy="0"/>
          </a:xfrm>
          <a:prstGeom prst="line">
            <a:avLst/>
          </a:prstGeom>
          <a:ln w="31750">
            <a:solidFill>
              <a:srgbClr val="049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950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0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100" y="1584000"/>
            <a:ext cx="38475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00" y="1584000"/>
            <a:ext cx="38691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940000"/>
            <a:ext cx="9144000" cy="0"/>
          </a:xfrm>
          <a:prstGeom prst="line">
            <a:avLst/>
          </a:prstGeom>
          <a:ln w="31750">
            <a:solidFill>
              <a:srgbClr val="049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0" y="1584000"/>
            <a:ext cx="0" cy="4140000"/>
          </a:xfrm>
          <a:prstGeom prst="line">
            <a:avLst/>
          </a:prstGeom>
          <a:ln w="19050">
            <a:solidFill>
              <a:srgbClr val="049A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50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00" y="0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101" y="1584000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49A8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00" y="240791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7000" y="1584000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49A8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7000" y="2407912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77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DE05-B069-4549-BC4F-D3A1A543E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346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711199" y="-1"/>
            <a:ext cx="8432801" cy="900000"/>
          </a:xfrm>
        </p:spPr>
        <p:txBody>
          <a:bodyPr>
            <a:normAutofit/>
          </a:bodyPr>
          <a:lstStyle>
            <a:lvl1pPr>
              <a:defRPr sz="1800" b="1" baseline="0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36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822775" y="2882400"/>
            <a:ext cx="3498300" cy="109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/>
          <a:lstStyle>
            <a:lvl1pPr marL="457189" lvl="0" indent="-380990" algn="ctr" rtl="0"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378" lvl="1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566" lvl="2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754" lvl="3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5943" lvl="4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132" lvl="5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320" lvl="6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509" lvl="7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697" lvl="8" indent="-380990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" name="Shape 39"/>
          <p:cNvGrpSpPr/>
          <p:nvPr/>
        </p:nvGrpSpPr>
        <p:grpSpPr>
          <a:xfrm>
            <a:off x="7394889" y="4797115"/>
            <a:ext cx="1749113" cy="2519153"/>
            <a:chOff x="6172200" y="2656118"/>
            <a:chExt cx="2971754" cy="2886151"/>
          </a:xfrm>
        </p:grpSpPr>
        <p:sp>
          <p:nvSpPr>
            <p:cNvPr id="40" name="Shape 4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5" name="Shape 45"/>
          <p:cNvGrpSpPr/>
          <p:nvPr/>
        </p:nvGrpSpPr>
        <p:grpSpPr>
          <a:xfrm>
            <a:off x="2" y="-341284"/>
            <a:ext cx="2055905" cy="2116744"/>
            <a:chOff x="-32" y="-215963"/>
            <a:chExt cx="2163561" cy="1347300"/>
          </a:xfrm>
        </p:grpSpPr>
        <p:sp>
          <p:nvSpPr>
            <p:cNvPr id="46" name="Shape 4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02D23F4-E8A1-4FCC-BA82-52FD0D38E772}"/>
              </a:ext>
            </a:extLst>
          </p:cNvPr>
          <p:cNvSpPr/>
          <p:nvPr userDrawn="1"/>
        </p:nvSpPr>
        <p:spPr>
          <a:xfrm>
            <a:off x="-60958" y="-76200"/>
            <a:ext cx="9364979" cy="70104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F39EE9-230E-4A4C-A752-4B69F3F4A2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smtClean="0">
                <a:solidFill>
                  <a:prstClr val="black"/>
                </a:solidFill>
                <a:latin typeface="Verdana"/>
              </a:rPr>
              <a:t>PHRU/TIZ/0218/0014 </a:t>
            </a:r>
            <a:endParaRPr lang="ru-RU" sz="13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06E253-2F7C-4B7F-AD9C-28BF8920E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CDBA5ED-1F5E-46BE-AEA1-2E5B09297C0D}" type="slidenum">
              <a:rPr lang="ru-RU" sz="1350" smtClean="0">
                <a:solidFill>
                  <a:prstClr val="black"/>
                </a:solidFill>
                <a:latin typeface="Verdan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35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92844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4421" y="1122363"/>
            <a:ext cx="4979964" cy="2387600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4421" y="3595079"/>
            <a:ext cx="4979965" cy="98403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71000" y="5199808"/>
            <a:ext cx="53730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717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4420" y="1294228"/>
            <a:ext cx="4906109" cy="176972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4420" y="3063950"/>
            <a:ext cx="4906109" cy="63233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724420" y="3696286"/>
            <a:ext cx="54195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62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2735" y="1294228"/>
            <a:ext cx="6087794" cy="3190561"/>
          </a:xfrm>
        </p:spPr>
        <p:txBody>
          <a:bodyPr anchor="t">
            <a:normAutofit/>
          </a:bodyPr>
          <a:lstStyle>
            <a:lvl1pPr algn="l"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2735" y="4512923"/>
            <a:ext cx="6087794" cy="63233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0" y="5173392"/>
            <a:ext cx="9154550" cy="175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24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"/>
            <a:ext cx="7830000" cy="126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584000"/>
            <a:ext cx="783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940000"/>
            <a:ext cx="9144000" cy="0"/>
          </a:xfrm>
          <a:prstGeom prst="line">
            <a:avLst/>
          </a:prstGeom>
          <a:ln w="31750">
            <a:solidFill>
              <a:srgbClr val="049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756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ink NO 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584000"/>
            <a:ext cx="783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197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NO L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584000"/>
            <a:ext cx="783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572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726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000" y="4589464"/>
            <a:ext cx="7830000" cy="13505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709739"/>
            <a:ext cx="7830000" cy="2852737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88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1881-2F22-4C2A-88B9-458B3E532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379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0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100" y="1584000"/>
            <a:ext cx="38475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00" y="1584000"/>
            <a:ext cx="3869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940000"/>
            <a:ext cx="9144000" cy="0"/>
          </a:xfrm>
          <a:prstGeom prst="line">
            <a:avLst/>
          </a:prstGeom>
          <a:ln w="31750">
            <a:solidFill>
              <a:srgbClr val="049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652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0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100" y="1584000"/>
            <a:ext cx="38475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00" y="1584000"/>
            <a:ext cx="38691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940000"/>
            <a:ext cx="9144000" cy="0"/>
          </a:xfrm>
          <a:prstGeom prst="line">
            <a:avLst/>
          </a:prstGeom>
          <a:ln w="31750">
            <a:solidFill>
              <a:srgbClr val="049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0" y="1584000"/>
            <a:ext cx="0" cy="4140000"/>
          </a:xfrm>
          <a:prstGeom prst="line">
            <a:avLst/>
          </a:prstGeom>
          <a:ln w="19050">
            <a:solidFill>
              <a:srgbClr val="049A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701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00" y="0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101" y="1584000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49A8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00" y="240791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7000" y="1584000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49A8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7000" y="2407912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883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711199" y="-1"/>
            <a:ext cx="8432801" cy="900000"/>
          </a:xfrm>
        </p:spPr>
        <p:txBody>
          <a:bodyPr>
            <a:normAutofit/>
          </a:bodyPr>
          <a:lstStyle>
            <a:lvl1pPr>
              <a:defRPr sz="1800" b="1" baseline="0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86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822775" y="2882400"/>
            <a:ext cx="3498300" cy="109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/>
          <a:lstStyle>
            <a:lvl1pPr marL="457189" lvl="0" indent="-380990" algn="ctr" rtl="0"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378" lvl="1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566" lvl="2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754" lvl="3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5943" lvl="4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132" lvl="5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320" lvl="6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509" lvl="7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697" lvl="8" indent="-380990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" name="Shape 39"/>
          <p:cNvGrpSpPr/>
          <p:nvPr/>
        </p:nvGrpSpPr>
        <p:grpSpPr>
          <a:xfrm>
            <a:off x="7394889" y="4797115"/>
            <a:ext cx="1749113" cy="2519153"/>
            <a:chOff x="6172200" y="2656118"/>
            <a:chExt cx="2971754" cy="2886151"/>
          </a:xfrm>
        </p:grpSpPr>
        <p:sp>
          <p:nvSpPr>
            <p:cNvPr id="40" name="Shape 4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5" name="Shape 45"/>
          <p:cNvGrpSpPr/>
          <p:nvPr/>
        </p:nvGrpSpPr>
        <p:grpSpPr>
          <a:xfrm>
            <a:off x="2" y="-341284"/>
            <a:ext cx="2055905" cy="2116744"/>
            <a:chOff x="-32" y="-215963"/>
            <a:chExt cx="2163561" cy="1347300"/>
          </a:xfrm>
        </p:grpSpPr>
        <p:sp>
          <p:nvSpPr>
            <p:cNvPr id="46" name="Shape 4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02D23F4-E8A1-4FCC-BA82-52FD0D38E772}"/>
              </a:ext>
            </a:extLst>
          </p:cNvPr>
          <p:cNvSpPr/>
          <p:nvPr userDrawn="1"/>
        </p:nvSpPr>
        <p:spPr>
          <a:xfrm>
            <a:off x="-60958" y="-76200"/>
            <a:ext cx="9364979" cy="70104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F39EE9-230E-4A4C-A752-4B69F3F4A2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smtClean="0">
                <a:solidFill>
                  <a:prstClr val="black"/>
                </a:solidFill>
                <a:latin typeface="Verdana"/>
              </a:rPr>
              <a:t>PHRU/TIZ/0218/0014 </a:t>
            </a:r>
            <a:endParaRPr lang="ru-RU" sz="13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06E253-2F7C-4B7F-AD9C-28BF8920E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CDBA5ED-1F5E-46BE-AEA1-2E5B09297C0D}" type="slidenum">
              <a:rPr lang="ru-RU" sz="1350" smtClean="0">
                <a:solidFill>
                  <a:prstClr val="black"/>
                </a:solidFill>
                <a:latin typeface="Verdan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35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0794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4421" y="1122363"/>
            <a:ext cx="4979964" cy="2387600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4421" y="3595079"/>
            <a:ext cx="4979965" cy="98403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71000" y="5199808"/>
            <a:ext cx="53730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19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4420" y="1294228"/>
            <a:ext cx="4906109" cy="176972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4420" y="3063950"/>
            <a:ext cx="4906109" cy="63233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724420" y="3696286"/>
            <a:ext cx="54195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16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2735" y="1294228"/>
            <a:ext cx="6087794" cy="3190561"/>
          </a:xfrm>
        </p:spPr>
        <p:txBody>
          <a:bodyPr anchor="t">
            <a:normAutofit/>
          </a:bodyPr>
          <a:lstStyle>
            <a:lvl1pPr algn="l"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2735" y="4512923"/>
            <a:ext cx="6087794" cy="63233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0" y="5173392"/>
            <a:ext cx="9154550" cy="175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95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"/>
            <a:ext cx="7830000" cy="126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584000"/>
            <a:ext cx="783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940000"/>
            <a:ext cx="9144000" cy="0"/>
          </a:xfrm>
          <a:prstGeom prst="line">
            <a:avLst/>
          </a:prstGeom>
          <a:ln w="31750">
            <a:solidFill>
              <a:srgbClr val="049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294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ink NO 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584000"/>
            <a:ext cx="783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96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52E7-DCC2-4AFC-8A54-7C6767E06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546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NO L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584000"/>
            <a:ext cx="7830000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969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84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000" y="4589464"/>
            <a:ext cx="7830000" cy="13505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1709739"/>
            <a:ext cx="7830000" cy="2852737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177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0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100" y="1584000"/>
            <a:ext cx="38475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00" y="1584000"/>
            <a:ext cx="3869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940000"/>
            <a:ext cx="9144000" cy="0"/>
          </a:xfrm>
          <a:prstGeom prst="line">
            <a:avLst/>
          </a:prstGeom>
          <a:ln w="31750">
            <a:solidFill>
              <a:srgbClr val="049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228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00" y="0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100" y="1584000"/>
            <a:ext cx="38475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00" y="1584000"/>
            <a:ext cx="38691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940000"/>
            <a:ext cx="9144000" cy="0"/>
          </a:xfrm>
          <a:prstGeom prst="line">
            <a:avLst/>
          </a:prstGeom>
          <a:ln w="31750">
            <a:solidFill>
              <a:srgbClr val="049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0" y="1584000"/>
            <a:ext cx="0" cy="4140000"/>
          </a:xfrm>
          <a:prstGeom prst="line">
            <a:avLst/>
          </a:prstGeom>
          <a:ln w="19050">
            <a:solidFill>
              <a:srgbClr val="049A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6100" y="5940001"/>
            <a:ext cx="7830000" cy="541337"/>
          </a:xfrm>
        </p:spPr>
        <p:txBody>
          <a:bodyPr>
            <a:noAutofit/>
          </a:bodyPr>
          <a:lstStyle>
            <a:lvl1pPr marL="27000" indent="-270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450" i="1"/>
            </a:lvl1pPr>
            <a:lvl2pPr marL="514350" indent="-171450">
              <a:spcBef>
                <a:spcPts val="225"/>
              </a:spcBef>
              <a:buFont typeface="+mj-lt"/>
              <a:buAutoNum type="arabicPeriod"/>
              <a:defRPr sz="525"/>
            </a:lvl2pPr>
            <a:lvl3pPr marL="857250" indent="-171450">
              <a:spcBef>
                <a:spcPts val="225"/>
              </a:spcBef>
              <a:buFont typeface="+mj-lt"/>
              <a:buAutoNum type="arabicPeriod"/>
              <a:defRPr sz="525"/>
            </a:lvl3pPr>
            <a:lvl4pPr marL="1200150" indent="-171450">
              <a:spcBef>
                <a:spcPts val="225"/>
              </a:spcBef>
              <a:buFont typeface="+mj-lt"/>
              <a:buAutoNum type="arabicPeriod"/>
              <a:defRPr sz="525"/>
            </a:lvl4pPr>
            <a:lvl5pPr marL="1543050" indent="-171450">
              <a:spcBef>
                <a:spcPts val="225"/>
              </a:spcBef>
              <a:buFont typeface="+mj-lt"/>
              <a:buAutoNum type="arabicPeriod"/>
              <a:defRPr sz="52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8315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00" y="0"/>
            <a:ext cx="7830000" cy="12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101" y="1584000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49A8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00" y="240791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7000" y="1584000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49A8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7000" y="2407912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770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711199" y="-1"/>
            <a:ext cx="8432801" cy="900000"/>
          </a:xfrm>
        </p:spPr>
        <p:txBody>
          <a:bodyPr>
            <a:normAutofit/>
          </a:bodyPr>
          <a:lstStyle>
            <a:lvl1pPr>
              <a:defRPr sz="1800" b="1" baseline="0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18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822775" y="2882400"/>
            <a:ext cx="3498300" cy="109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/>
          <a:lstStyle>
            <a:lvl1pPr marL="457189" lvl="0" indent="-380990" algn="ctr" rtl="0"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378" lvl="1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566" lvl="2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754" lvl="3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5943" lvl="4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132" lvl="5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320" lvl="6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509" lvl="7" indent="-38099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697" lvl="8" indent="-380990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" name="Shape 39"/>
          <p:cNvGrpSpPr/>
          <p:nvPr/>
        </p:nvGrpSpPr>
        <p:grpSpPr>
          <a:xfrm>
            <a:off x="7394889" y="4797115"/>
            <a:ext cx="1749113" cy="2519153"/>
            <a:chOff x="6172200" y="2656118"/>
            <a:chExt cx="2971754" cy="2886151"/>
          </a:xfrm>
        </p:grpSpPr>
        <p:sp>
          <p:nvSpPr>
            <p:cNvPr id="40" name="Shape 4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5" name="Shape 45"/>
          <p:cNvGrpSpPr/>
          <p:nvPr/>
        </p:nvGrpSpPr>
        <p:grpSpPr>
          <a:xfrm>
            <a:off x="2" y="-341284"/>
            <a:ext cx="2055905" cy="2116744"/>
            <a:chOff x="-32" y="-215963"/>
            <a:chExt cx="2163561" cy="1347300"/>
          </a:xfrm>
        </p:grpSpPr>
        <p:sp>
          <p:nvSpPr>
            <p:cNvPr id="46" name="Shape 4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02D23F4-E8A1-4FCC-BA82-52FD0D38E772}"/>
              </a:ext>
            </a:extLst>
          </p:cNvPr>
          <p:cNvSpPr/>
          <p:nvPr userDrawn="1"/>
        </p:nvSpPr>
        <p:spPr>
          <a:xfrm>
            <a:off x="-60958" y="-76200"/>
            <a:ext cx="9364979" cy="70104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F39EE9-230E-4A4C-A752-4B69F3F4A2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smtClean="0">
                <a:solidFill>
                  <a:prstClr val="black"/>
                </a:solidFill>
                <a:latin typeface="Verdana"/>
              </a:rPr>
              <a:t>PHRU/TIZ/0218/0014 </a:t>
            </a:r>
            <a:endParaRPr lang="ru-RU" sz="13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06E253-2F7C-4B7F-AD9C-28BF8920E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CDBA5ED-1F5E-46BE-AEA1-2E5B09297C0D}" type="slidenum">
              <a:rPr lang="ru-RU" sz="1350" smtClean="0">
                <a:solidFill>
                  <a:prstClr val="black"/>
                </a:solidFill>
                <a:latin typeface="Verdan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35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287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307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99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0"/>
            <a:ext cx="42370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>
            <a:extLst/>
          </p:cNvPr>
          <p:cNvSpPr/>
          <p:nvPr/>
        </p:nvSpPr>
        <p:spPr>
          <a:xfrm>
            <a:off x="0" y="-171450"/>
            <a:ext cx="9144000" cy="11795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307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92B4-AE88-46BA-97FD-1D34678017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44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409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99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0"/>
            <a:ext cx="42370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>
            <a:extLst/>
          </p:cNvPr>
          <p:cNvSpPr/>
          <p:nvPr/>
        </p:nvSpPr>
        <p:spPr>
          <a:xfrm>
            <a:off x="0" y="-171450"/>
            <a:ext cx="9144000" cy="11795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410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46BE1-0E58-492E-8A53-89A3F92C94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92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16275-15D8-4346-8633-19C8EF1C13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36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41BD-226A-4302-BFE7-A16FC7611B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Author | 00 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58894" y="5004594"/>
            <a:ext cx="2717800" cy="252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PHRU/TIZ/0918/0018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3A57C8-0125-4EFD-AF7B-AC961A1B14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Picture 1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99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0"/>
            <a:ext cx="42370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/>
          </p:cNvPr>
          <p:cNvSpPr/>
          <p:nvPr/>
        </p:nvSpPr>
        <p:spPr>
          <a:xfrm>
            <a:off x="0" y="-171450"/>
            <a:ext cx="9144000" cy="11795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7" r:id="rId2"/>
    <p:sldLayoutId id="2147483778" r:id="rId3"/>
    <p:sldLayoutId id="2147483779" r:id="rId4"/>
    <p:sldLayoutId id="2147483780" r:id="rId5"/>
    <p:sldLayoutId id="2147483786" r:id="rId6"/>
    <p:sldLayoutId id="2147483787" r:id="rId7"/>
    <p:sldLayoutId id="2147483781" r:id="rId8"/>
    <p:sldLayoutId id="2147483782" r:id="rId9"/>
    <p:sldLayoutId id="2147483783" r:id="rId10"/>
    <p:sldLayoutId id="2147483784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000" y="0"/>
            <a:ext cx="7830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000" y="1584000"/>
            <a:ext cx="78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7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685800" rtl="0" eaLnBrk="1" latinLnBrk="0" hangingPunct="1">
        <a:lnSpc>
          <a:spcPct val="100000"/>
        </a:lnSpc>
        <a:spcBef>
          <a:spcPts val="225"/>
        </a:spcBef>
        <a:spcAft>
          <a:spcPts val="450"/>
        </a:spcAft>
        <a:buClr>
          <a:srgbClr val="049A8E"/>
        </a:buClr>
        <a:buSzPct val="150000"/>
        <a:buFont typeface="Verdana" panose="020B060403050404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280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rgbClr val="049A8E"/>
        </a:buClr>
        <a:buSzPct val="150000"/>
        <a:buFont typeface="Verdana" panose="020B0604030504040204" pitchFamily="34" charset="0"/>
        <a:buChar char="●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89000" algn="l" defTabSz="685800" rtl="0" eaLnBrk="1" latinLnBrk="0" hangingPunct="1">
        <a:lnSpc>
          <a:spcPct val="100000"/>
        </a:lnSpc>
        <a:spcBef>
          <a:spcPts val="225"/>
        </a:spcBef>
        <a:buClr>
          <a:srgbClr val="049A8E"/>
        </a:buClr>
        <a:buSzPct val="150000"/>
        <a:buFont typeface="Verdana" panose="020B0604030504040204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89000" algn="l" defTabSz="685800" rtl="0" eaLnBrk="1" latinLnBrk="0" hangingPunct="1">
        <a:lnSpc>
          <a:spcPct val="100000"/>
        </a:lnSpc>
        <a:spcBef>
          <a:spcPts val="225"/>
        </a:spcBef>
        <a:buClr>
          <a:srgbClr val="049A8E"/>
        </a:buClr>
        <a:buSzPct val="150000"/>
        <a:buFont typeface="Verdana" panose="020B0604030504040204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9000" algn="l" defTabSz="685800" rtl="0" eaLnBrk="1" latinLnBrk="0" hangingPunct="1">
        <a:lnSpc>
          <a:spcPct val="100000"/>
        </a:lnSpc>
        <a:spcBef>
          <a:spcPts val="225"/>
        </a:spcBef>
        <a:buClr>
          <a:srgbClr val="049A8E"/>
        </a:buClr>
        <a:buSzPct val="150000"/>
        <a:buFont typeface="Verdana" panose="020B0604030504040204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000" y="0"/>
            <a:ext cx="7830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000" y="1584000"/>
            <a:ext cx="78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84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685800" rtl="0" eaLnBrk="1" latinLnBrk="0" hangingPunct="1">
        <a:lnSpc>
          <a:spcPct val="100000"/>
        </a:lnSpc>
        <a:spcBef>
          <a:spcPts val="225"/>
        </a:spcBef>
        <a:spcAft>
          <a:spcPts val="450"/>
        </a:spcAft>
        <a:buClr>
          <a:srgbClr val="049A8E"/>
        </a:buClr>
        <a:buSzPct val="150000"/>
        <a:buFont typeface="Verdana" panose="020B060403050404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280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rgbClr val="049A8E"/>
        </a:buClr>
        <a:buSzPct val="150000"/>
        <a:buFont typeface="Verdana" panose="020B0604030504040204" pitchFamily="34" charset="0"/>
        <a:buChar char="●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89000" algn="l" defTabSz="685800" rtl="0" eaLnBrk="1" latinLnBrk="0" hangingPunct="1">
        <a:lnSpc>
          <a:spcPct val="100000"/>
        </a:lnSpc>
        <a:spcBef>
          <a:spcPts val="225"/>
        </a:spcBef>
        <a:buClr>
          <a:srgbClr val="049A8E"/>
        </a:buClr>
        <a:buSzPct val="150000"/>
        <a:buFont typeface="Verdana" panose="020B0604030504040204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89000" algn="l" defTabSz="685800" rtl="0" eaLnBrk="1" latinLnBrk="0" hangingPunct="1">
        <a:lnSpc>
          <a:spcPct val="100000"/>
        </a:lnSpc>
        <a:spcBef>
          <a:spcPts val="225"/>
        </a:spcBef>
        <a:buClr>
          <a:srgbClr val="049A8E"/>
        </a:buClr>
        <a:buSzPct val="150000"/>
        <a:buFont typeface="Verdana" panose="020B0604030504040204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9000" algn="l" defTabSz="685800" rtl="0" eaLnBrk="1" latinLnBrk="0" hangingPunct="1">
        <a:lnSpc>
          <a:spcPct val="100000"/>
        </a:lnSpc>
        <a:spcBef>
          <a:spcPts val="225"/>
        </a:spcBef>
        <a:buClr>
          <a:srgbClr val="049A8E"/>
        </a:buClr>
        <a:buSzPct val="150000"/>
        <a:buFont typeface="Verdana" panose="020B0604030504040204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000" y="0"/>
            <a:ext cx="7830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000" y="1584000"/>
            <a:ext cx="78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26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685800" rtl="0" eaLnBrk="1" latinLnBrk="0" hangingPunct="1">
        <a:lnSpc>
          <a:spcPct val="100000"/>
        </a:lnSpc>
        <a:spcBef>
          <a:spcPts val="225"/>
        </a:spcBef>
        <a:spcAft>
          <a:spcPts val="450"/>
        </a:spcAft>
        <a:buClr>
          <a:srgbClr val="049A8E"/>
        </a:buClr>
        <a:buSzPct val="150000"/>
        <a:buFont typeface="Verdana" panose="020B060403050404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280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rgbClr val="049A8E"/>
        </a:buClr>
        <a:buSzPct val="150000"/>
        <a:buFont typeface="Verdana" panose="020B0604030504040204" pitchFamily="34" charset="0"/>
        <a:buChar char="●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89000" algn="l" defTabSz="685800" rtl="0" eaLnBrk="1" latinLnBrk="0" hangingPunct="1">
        <a:lnSpc>
          <a:spcPct val="100000"/>
        </a:lnSpc>
        <a:spcBef>
          <a:spcPts val="225"/>
        </a:spcBef>
        <a:buClr>
          <a:srgbClr val="049A8E"/>
        </a:buClr>
        <a:buSzPct val="150000"/>
        <a:buFont typeface="Verdana" panose="020B0604030504040204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89000" algn="l" defTabSz="685800" rtl="0" eaLnBrk="1" latinLnBrk="0" hangingPunct="1">
        <a:lnSpc>
          <a:spcPct val="100000"/>
        </a:lnSpc>
        <a:spcBef>
          <a:spcPts val="225"/>
        </a:spcBef>
        <a:buClr>
          <a:srgbClr val="049A8E"/>
        </a:buClr>
        <a:buSzPct val="150000"/>
        <a:buFont typeface="Verdana" panose="020B0604030504040204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9000" algn="l" defTabSz="685800" rtl="0" eaLnBrk="1" latinLnBrk="0" hangingPunct="1">
        <a:lnSpc>
          <a:spcPct val="100000"/>
        </a:lnSpc>
        <a:spcBef>
          <a:spcPts val="225"/>
        </a:spcBef>
        <a:buClr>
          <a:srgbClr val="049A8E"/>
        </a:buClr>
        <a:buSzPct val="150000"/>
        <a:buFont typeface="Verdana" panose="020B0604030504040204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03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/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en-US" sz="36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714375" y="1285875"/>
            <a:ext cx="7772400" cy="2509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ЭКСТРАКОРПОРАЛЬНЫЕ МЕТОДИКИ В ТЕРАПИИ </a:t>
            </a: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</a:rPr>
              <a:t>РАССЕЯННОГО СКЛЕРОЗА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41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43000" y="3929063"/>
            <a:ext cx="6858000" cy="1928812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НИЛОВ АЛЕКСЕЙ ИВАНОВИЧ </a:t>
            </a: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dirty="0">
                <a:solidFill>
                  <a:srgbClr val="002060"/>
                </a:solidFill>
              </a:rPr>
              <a:t>р</a:t>
            </a:r>
            <a:r>
              <a:rPr lang="ru-RU" altLang="ru-RU" dirty="0" smtClean="0">
                <a:solidFill>
                  <a:srgbClr val="002060"/>
                </a:solidFill>
              </a:rPr>
              <a:t>уководитель Самарского областного лечебно-консультативного центра для больных рассеянным склерозом </a:t>
            </a:r>
            <a:endParaRPr lang="ru-RU" altLang="ru-RU" dirty="0" smtClean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tint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0" y="63087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/>
              <a:t>г. Самара, </a:t>
            </a:r>
            <a:r>
              <a:rPr lang="ru-RU" altLang="ru-RU" dirty="0" smtClean="0"/>
              <a:t>2022 </a:t>
            </a:r>
            <a:r>
              <a:rPr lang="ru-RU" altLang="ru-RU" dirty="0"/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ПРОТИВОПОКАЗАНИЯ К ПРОВЕДЕНИЮ ПЛАЗМАФЕРЕЗА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АНЕМИЯ</a:t>
            </a:r>
          </a:p>
          <a:p>
            <a:r>
              <a:rPr lang="ru-RU" dirty="0" smtClean="0"/>
              <a:t>НИЗКОЕ СОДЕРЖАНИЕ ТРОМБОЦИТОВ</a:t>
            </a:r>
          </a:p>
          <a:p>
            <a:r>
              <a:rPr lang="ru-RU" dirty="0" smtClean="0"/>
              <a:t>ЭРОЗИВНО-ЯЗВЕННОЕ ПОРАЖЕНИЕ ЖКТ</a:t>
            </a:r>
          </a:p>
          <a:p>
            <a:r>
              <a:rPr lang="ru-RU" dirty="0" smtClean="0"/>
              <a:t>ОСТРЫЕ ИНФЕКЦИОННЫЕ ЗАБОЛЕВАНИЯ</a:t>
            </a:r>
          </a:p>
          <a:p>
            <a:r>
              <a:rPr lang="ru-RU" dirty="0" smtClean="0"/>
              <a:t>ОБОСТРЕНИЕ ГЕМОРРОЯ</a:t>
            </a:r>
          </a:p>
          <a:p>
            <a:r>
              <a:rPr lang="ru-RU" dirty="0" smtClean="0"/>
              <a:t>ОБИЛЬНЫЕ МЕНСТРУАЦИИ</a:t>
            </a:r>
          </a:p>
          <a:p>
            <a:r>
              <a:rPr lang="ru-RU" dirty="0" smtClean="0"/>
              <a:t>НАРУШЕНИЯ СВЕРТЫВАЮЩЕЙ СИСТЕМЫ КРОВИ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4457-1A44-4925-BA17-1FF88D9409C9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ОБСЛЕДОВАНИЕ ПЕРЕД ПЛАЗМАФЕРЕЗОМ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dirty="0" smtClean="0"/>
              <a:t>Общий анализ крови с подсчетом тромбоцитов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dirty="0" smtClean="0"/>
              <a:t>Анализ крови на общий белок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dirty="0" err="1" smtClean="0"/>
              <a:t>Коагулограмма</a:t>
            </a:r>
            <a:r>
              <a:rPr lang="ru-RU" dirty="0" smtClean="0"/>
              <a:t> (МНО, АЧТВ, ПТИ, фибриноген)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dirty="0" smtClean="0"/>
              <a:t>Группа крови и резус-фактор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4457-1A44-4925-BA17-1FF88D9409C9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246889"/>
            <a:ext cx="2664296" cy="24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ОЗОНОТЕРАПИЯ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4457-1A44-4925-BA17-1FF88D9409C9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05221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вид физиотерапевтического лечения в альтернативной медицине, предполагающий использование газа озона (O</a:t>
            </a:r>
            <a:r>
              <a:rPr lang="ru-RU" baseline="-25000" dirty="0"/>
              <a:t>3</a:t>
            </a:r>
            <a:r>
              <a:rPr lang="ru-RU" dirty="0"/>
              <a:t>), который генерируется специальными приборами медицинского назначения — озонаторами. </a:t>
            </a:r>
            <a:r>
              <a:rPr lang="ru-RU" dirty="0" smtClean="0"/>
              <a:t>Терапевтические дозы озона стимулируют антиоксидантную систему, оказывают противовоспалительное и </a:t>
            </a:r>
            <a:r>
              <a:rPr lang="ru-RU" dirty="0" err="1" smtClean="0"/>
              <a:t>иммуномоделирующее</a:t>
            </a:r>
            <a:r>
              <a:rPr lang="ru-RU" dirty="0" smtClean="0"/>
              <a:t> действие.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409047"/>
            <a:ext cx="6572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МЕТОДЫ ОЗОНОТЕРАПИИ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Введение озонированного физиологического раствора внутривенно;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Малая аутогемотерапия с </a:t>
            </a:r>
            <a:r>
              <a:rPr lang="ru-RU" sz="2200" dirty="0" err="1"/>
              <a:t>озонокислородной</a:t>
            </a:r>
            <a:r>
              <a:rPr lang="ru-RU" sz="2200" dirty="0"/>
              <a:t> смесью (МАГОТ);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Большая аутогемотерапия с </a:t>
            </a:r>
            <a:r>
              <a:rPr lang="ru-RU" sz="2200" dirty="0" err="1"/>
              <a:t>озонокислородной</a:t>
            </a:r>
            <a:r>
              <a:rPr lang="ru-RU" sz="2200" dirty="0"/>
              <a:t> смесью (БАГОТ);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Употребление внутрь озонированной дистиллированной воды;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Употребление внутрь и наружно озонированного растительного масла;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Ректальные </a:t>
            </a:r>
            <a:r>
              <a:rPr lang="ru-RU" sz="2200" dirty="0" err="1"/>
              <a:t>инсуффляции</a:t>
            </a:r>
            <a:r>
              <a:rPr lang="ru-RU" sz="2200" dirty="0"/>
              <a:t> </a:t>
            </a:r>
            <a:r>
              <a:rPr lang="ru-RU" sz="2200" dirty="0" err="1"/>
              <a:t>озонокислородной</a:t>
            </a:r>
            <a:r>
              <a:rPr lang="ru-RU" sz="2200" dirty="0"/>
              <a:t> смеси;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Газация конечностей или волосистой части головы в пластиковом мешке;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Ингаляции с озонированной водой или маслом.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4457-1A44-4925-BA17-1FF88D9409C9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72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ПРОТИВОПОКАЗАНИЯ К ОЗОНОТЕРАПИИ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799012"/>
          </a:xfrm>
        </p:spPr>
        <p:txBody>
          <a:bodyPr/>
          <a:lstStyle/>
          <a:p>
            <a:r>
              <a:rPr lang="ru-RU" sz="2000" dirty="0"/>
              <a:t>все состояния, сопровождающиеся повышенной кровоточивостью (гемофилия, тромбоцитопения, геморрагический инсульт);</a:t>
            </a:r>
          </a:p>
          <a:p>
            <a:r>
              <a:rPr lang="ru-RU" sz="2000" dirty="0"/>
              <a:t>заболевания щитовидной железы (гипертиреоз);</a:t>
            </a:r>
          </a:p>
          <a:p>
            <a:r>
              <a:rPr lang="ru-RU" sz="2000" dirty="0" smtClean="0"/>
              <a:t>гипогликемия (низкое содержание сахара в крови);</a:t>
            </a:r>
            <a:endParaRPr lang="ru-RU" sz="2000" dirty="0"/>
          </a:p>
          <a:p>
            <a:r>
              <a:rPr lang="ru-RU" sz="2000" dirty="0"/>
              <a:t>инфаркт миокарда;</a:t>
            </a:r>
          </a:p>
          <a:p>
            <a:r>
              <a:rPr lang="ru-RU" sz="2000" dirty="0" smtClean="0"/>
              <a:t>острый </a:t>
            </a:r>
            <a:r>
              <a:rPr lang="ru-RU" sz="2000" dirty="0"/>
              <a:t>панкреатит; </a:t>
            </a:r>
          </a:p>
          <a:p>
            <a:r>
              <a:rPr lang="ru-RU" sz="2000" dirty="0"/>
              <a:t>обострение язвенной болезни желудка;</a:t>
            </a:r>
          </a:p>
          <a:p>
            <a:r>
              <a:rPr lang="ru-RU" sz="2000" dirty="0"/>
              <a:t>артериальная гипотензия в течение длительного периода;</a:t>
            </a:r>
          </a:p>
          <a:p>
            <a:r>
              <a:rPr lang="ru-RU" sz="2000" dirty="0" smtClean="0"/>
              <a:t>период </a:t>
            </a:r>
            <a:r>
              <a:rPr lang="ru-RU" sz="2000" dirty="0"/>
              <a:t>менструации; </a:t>
            </a:r>
          </a:p>
          <a:p>
            <a:r>
              <a:rPr lang="ru-RU" sz="2000" dirty="0"/>
              <a:t>применение лекарственных препаратов, снижающих свертываемость крови;</a:t>
            </a:r>
          </a:p>
          <a:p>
            <a:r>
              <a:rPr lang="ru-RU" sz="2000" dirty="0"/>
              <a:t>индивидуальная непереносимость.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4457-1A44-4925-BA17-1FF88D9409C9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3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ВНУТРИВЕННОЕ ЛАЗЕРНОЕ ОСВЕЧИВАНИЕ КРОВИ (ВЛОК)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1554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осуществляется </a:t>
            </a:r>
            <a:r>
              <a:rPr lang="ru-RU" sz="2400" dirty="0"/>
              <a:t>путем подачи света низкоинтенсивного лазера в сосудистый канал, как правило, в вену предплечья, в предположении, что терапевтический эффект будет распространяться через кровеносную </a:t>
            </a:r>
            <a:r>
              <a:rPr lang="ru-RU" sz="2400" dirty="0" smtClean="0"/>
              <a:t>систему. ВЛОК </a:t>
            </a:r>
            <a:r>
              <a:rPr lang="ru-RU" sz="2400" dirty="0"/>
              <a:t>улучшает реологические и кислородно-транспортные свойства крови, повышает иммунитет, устраняет воспалительные процессы, улучшает обмен веществ и тонус сосудов, а также способствует регенерации организма.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4457-1A44-4925-BA17-1FF88D9409C9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648312"/>
            <a:ext cx="3206130" cy="21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1070001"/>
          </a:xfrm>
        </p:spPr>
        <p:txBody>
          <a:bodyPr/>
          <a:lstStyle/>
          <a:p>
            <a:pPr algn="ctr"/>
            <a:r>
              <a:rPr lang="ru-RU" b="1" dirty="0" smtClean="0"/>
              <a:t>ПРОТИВОПОКАЗАНИЯ К ВЛОК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02186"/>
          </a:xfrm>
        </p:spPr>
        <p:txBody>
          <a:bodyPr/>
          <a:lstStyle/>
          <a:p>
            <a:r>
              <a:rPr lang="ru-RU" sz="2000" dirty="0"/>
              <a:t>фотодерматоз, при котором появляются высыпания на коже в результате реакции на солнечный свет;</a:t>
            </a:r>
          </a:p>
          <a:p>
            <a:r>
              <a:rPr lang="ru-RU" sz="2000" dirty="0" smtClean="0"/>
              <a:t>различные </a:t>
            </a:r>
            <a:r>
              <a:rPr lang="ru-RU" sz="2000" dirty="0"/>
              <a:t>опухолевые заболевания (как доброкачественные в фазе роста, так и злокачественные);</a:t>
            </a:r>
          </a:p>
          <a:p>
            <a:r>
              <a:rPr lang="ru-RU" sz="2000" dirty="0"/>
              <a:t>серьезные нарушения функции печени и почек;</a:t>
            </a:r>
          </a:p>
          <a:p>
            <a:r>
              <a:rPr lang="ru-RU" sz="2000" dirty="0"/>
              <a:t>тиреотоксикоз, при котором наблюдается повышенная выработка гормонов щитовидной железы;</a:t>
            </a:r>
          </a:p>
          <a:p>
            <a:r>
              <a:rPr lang="ru-RU" sz="2000" dirty="0"/>
              <a:t>геморрагический инсульт;</a:t>
            </a:r>
          </a:p>
          <a:p>
            <a:r>
              <a:rPr lang="ru-RU" sz="2000" dirty="0"/>
              <a:t>инфаркт в остром и подостром периоде;</a:t>
            </a:r>
          </a:p>
          <a:p>
            <a:r>
              <a:rPr lang="ru-RU" sz="2000" dirty="0"/>
              <a:t>левожелудочковая недостаточность в крайней степени (кардиогенный шок);</a:t>
            </a:r>
          </a:p>
          <a:p>
            <a:r>
              <a:rPr lang="ru-RU" sz="2000" dirty="0"/>
              <a:t>психические расстройства;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стрые инфекционные заболевания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4457-1A44-4925-BA17-1FF88D9409C9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9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334963" y="2420938"/>
            <a:ext cx="8809037" cy="1871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600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altLang="ru-RU" sz="6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ТИПЫ ТЕЧЕНИЯ </a:t>
            </a:r>
            <a:r>
              <a:rPr lang="ru-RU" dirty="0" smtClean="0">
                <a:solidFill>
                  <a:schemeClr val="tx1"/>
                </a:solidFill>
              </a:rPr>
              <a:t>РАССЕЯННОГО СКЛЕРОЗА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19" y="1825933"/>
            <a:ext cx="8655626" cy="3459317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err="1" smtClean="0">
                <a:solidFill>
                  <a:srgbClr val="049A8E"/>
                </a:solidFill>
              </a:rPr>
              <a:t>Ремиттирующий</a:t>
            </a:r>
            <a:r>
              <a:rPr lang="ru-RU" sz="1600" b="1" dirty="0" smtClean="0">
                <a:solidFill>
                  <a:srgbClr val="049A8E"/>
                </a:solidFill>
              </a:rPr>
              <a:t> рассеянный склероз </a:t>
            </a:r>
            <a:r>
              <a:rPr lang="ru-RU" sz="1600" b="1" dirty="0">
                <a:solidFill>
                  <a:srgbClr val="049A8E"/>
                </a:solidFill>
              </a:rPr>
              <a:t>(</a:t>
            </a:r>
            <a:r>
              <a:rPr lang="ru-RU" sz="1600" b="1" dirty="0" smtClean="0">
                <a:solidFill>
                  <a:srgbClr val="049A8E"/>
                </a:solidFill>
              </a:rPr>
              <a:t>РРС</a:t>
            </a:r>
            <a:r>
              <a:rPr lang="ru-RU" sz="1600" b="1" dirty="0">
                <a:solidFill>
                  <a:srgbClr val="049A8E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1400" b="1" dirty="0"/>
              <a:t>тип течения </a:t>
            </a:r>
            <a:r>
              <a:rPr lang="ru-RU" sz="1400" b="1" dirty="0" smtClean="0"/>
              <a:t>РС, характеризующийся </a:t>
            </a:r>
            <a:r>
              <a:rPr lang="ru-RU" sz="1400" b="1" dirty="0"/>
              <a:t>наличием обострений, между которыми не </a:t>
            </a:r>
            <a:r>
              <a:rPr lang="ru-RU" sz="1400" b="1" dirty="0" smtClean="0"/>
              <a:t>отмечается прогрессирование </a:t>
            </a:r>
            <a:r>
              <a:rPr lang="ru-RU" sz="1400" b="1" dirty="0" err="1"/>
              <a:t>инвалидизации</a:t>
            </a:r>
            <a:r>
              <a:rPr lang="ru-RU" sz="1400" b="1" dirty="0"/>
              <a:t>. В период ремиссии могут иметься признаки </a:t>
            </a:r>
            <a:r>
              <a:rPr lang="ru-RU" sz="1400" b="1" dirty="0" smtClean="0"/>
              <a:t>стойкого неврологического дефицита.</a:t>
            </a:r>
            <a:endParaRPr lang="en-US" sz="1400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РС – рассеянный склероз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Клинические рекомендации «рассеянный склероз», 2022 г.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19167" y="3385481"/>
            <a:ext cx="2705667" cy="1721508"/>
            <a:chOff x="4292222" y="3370975"/>
            <a:chExt cx="3607556" cy="2295344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4292222" y="3370975"/>
              <a:ext cx="4114" cy="2295341"/>
            </a:xfrm>
            <a:prstGeom prst="straightConnector1">
              <a:avLst/>
            </a:prstGeom>
            <a:ln w="12700">
              <a:solidFill>
                <a:srgbClr val="049A8E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92223" y="5662203"/>
              <a:ext cx="3607555" cy="4116"/>
            </a:xfrm>
            <a:prstGeom prst="straightConnector1">
              <a:avLst/>
            </a:prstGeom>
            <a:ln w="12700">
              <a:solidFill>
                <a:srgbClr val="049A8E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4371821" y="4689750"/>
              <a:ext cx="3269709" cy="776082"/>
            </a:xfrm>
            <a:custGeom>
              <a:avLst/>
              <a:gdLst>
                <a:gd name="connsiteX0" fmla="*/ 0 w 2378075"/>
                <a:gd name="connsiteY0" fmla="*/ 577850 h 577850"/>
                <a:gd name="connsiteX1" fmla="*/ 307975 w 2378075"/>
                <a:gd name="connsiteY1" fmla="*/ 577850 h 577850"/>
                <a:gd name="connsiteX2" fmla="*/ 422275 w 2378075"/>
                <a:gd name="connsiteY2" fmla="*/ 292100 h 577850"/>
                <a:gd name="connsiteX3" fmla="*/ 498475 w 2378075"/>
                <a:gd name="connsiteY3" fmla="*/ 454025 h 577850"/>
                <a:gd name="connsiteX4" fmla="*/ 873125 w 2378075"/>
                <a:gd name="connsiteY4" fmla="*/ 454025 h 577850"/>
                <a:gd name="connsiteX5" fmla="*/ 974725 w 2378075"/>
                <a:gd name="connsiteY5" fmla="*/ 241300 h 577850"/>
                <a:gd name="connsiteX6" fmla="*/ 1044575 w 2378075"/>
                <a:gd name="connsiteY6" fmla="*/ 358775 h 577850"/>
                <a:gd name="connsiteX7" fmla="*/ 1368425 w 2378075"/>
                <a:gd name="connsiteY7" fmla="*/ 358775 h 577850"/>
                <a:gd name="connsiteX8" fmla="*/ 1454150 w 2378075"/>
                <a:gd name="connsiteY8" fmla="*/ 152400 h 577850"/>
                <a:gd name="connsiteX9" fmla="*/ 1524000 w 2378075"/>
                <a:gd name="connsiteY9" fmla="*/ 288925 h 577850"/>
                <a:gd name="connsiteX10" fmla="*/ 1819275 w 2378075"/>
                <a:gd name="connsiteY10" fmla="*/ 279400 h 577850"/>
                <a:gd name="connsiteX11" fmla="*/ 1914525 w 2378075"/>
                <a:gd name="connsiteY11" fmla="*/ 0 h 577850"/>
                <a:gd name="connsiteX12" fmla="*/ 1987550 w 2378075"/>
                <a:gd name="connsiteY12" fmla="*/ 133350 h 577850"/>
                <a:gd name="connsiteX13" fmla="*/ 2378075 w 2378075"/>
                <a:gd name="connsiteY13" fmla="*/ 139700 h 577850"/>
                <a:gd name="connsiteX0" fmla="*/ 0 w 2378075"/>
                <a:gd name="connsiteY0" fmla="*/ 577850 h 577850"/>
                <a:gd name="connsiteX1" fmla="*/ 307975 w 2378075"/>
                <a:gd name="connsiteY1" fmla="*/ 577850 h 577850"/>
                <a:gd name="connsiteX2" fmla="*/ 422275 w 2378075"/>
                <a:gd name="connsiteY2" fmla="*/ 292100 h 577850"/>
                <a:gd name="connsiteX3" fmla="*/ 498475 w 2378075"/>
                <a:gd name="connsiteY3" fmla="*/ 454025 h 577850"/>
                <a:gd name="connsiteX4" fmla="*/ 673203 w 2378075"/>
                <a:gd name="connsiteY4" fmla="*/ 492011 h 577850"/>
                <a:gd name="connsiteX5" fmla="*/ 873125 w 2378075"/>
                <a:gd name="connsiteY5" fmla="*/ 454025 h 577850"/>
                <a:gd name="connsiteX6" fmla="*/ 974725 w 2378075"/>
                <a:gd name="connsiteY6" fmla="*/ 241300 h 577850"/>
                <a:gd name="connsiteX7" fmla="*/ 1044575 w 2378075"/>
                <a:gd name="connsiteY7" fmla="*/ 358775 h 577850"/>
                <a:gd name="connsiteX8" fmla="*/ 1368425 w 2378075"/>
                <a:gd name="connsiteY8" fmla="*/ 358775 h 577850"/>
                <a:gd name="connsiteX9" fmla="*/ 1454150 w 2378075"/>
                <a:gd name="connsiteY9" fmla="*/ 152400 h 577850"/>
                <a:gd name="connsiteX10" fmla="*/ 1524000 w 2378075"/>
                <a:gd name="connsiteY10" fmla="*/ 288925 h 577850"/>
                <a:gd name="connsiteX11" fmla="*/ 1819275 w 2378075"/>
                <a:gd name="connsiteY11" fmla="*/ 279400 h 577850"/>
                <a:gd name="connsiteX12" fmla="*/ 1914525 w 2378075"/>
                <a:gd name="connsiteY12" fmla="*/ 0 h 577850"/>
                <a:gd name="connsiteX13" fmla="*/ 1987550 w 2378075"/>
                <a:gd name="connsiteY13" fmla="*/ 133350 h 577850"/>
                <a:gd name="connsiteX14" fmla="*/ 2378075 w 2378075"/>
                <a:gd name="connsiteY14" fmla="*/ 139700 h 577850"/>
                <a:gd name="connsiteX0" fmla="*/ 0 w 2378075"/>
                <a:gd name="connsiteY0" fmla="*/ 577850 h 682045"/>
                <a:gd name="connsiteX1" fmla="*/ 307975 w 2378075"/>
                <a:gd name="connsiteY1" fmla="*/ 577850 h 682045"/>
                <a:gd name="connsiteX2" fmla="*/ 422275 w 2378075"/>
                <a:gd name="connsiteY2" fmla="*/ 292100 h 682045"/>
                <a:gd name="connsiteX3" fmla="*/ 531050 w 2378075"/>
                <a:gd name="connsiteY3" fmla="*/ 682045 h 682045"/>
                <a:gd name="connsiteX4" fmla="*/ 673203 w 2378075"/>
                <a:gd name="connsiteY4" fmla="*/ 492011 h 682045"/>
                <a:gd name="connsiteX5" fmla="*/ 873125 w 2378075"/>
                <a:gd name="connsiteY5" fmla="*/ 454025 h 682045"/>
                <a:gd name="connsiteX6" fmla="*/ 974725 w 2378075"/>
                <a:gd name="connsiteY6" fmla="*/ 241300 h 682045"/>
                <a:gd name="connsiteX7" fmla="*/ 1044575 w 2378075"/>
                <a:gd name="connsiteY7" fmla="*/ 358775 h 682045"/>
                <a:gd name="connsiteX8" fmla="*/ 1368425 w 2378075"/>
                <a:gd name="connsiteY8" fmla="*/ 358775 h 682045"/>
                <a:gd name="connsiteX9" fmla="*/ 1454150 w 2378075"/>
                <a:gd name="connsiteY9" fmla="*/ 152400 h 682045"/>
                <a:gd name="connsiteX10" fmla="*/ 1524000 w 2378075"/>
                <a:gd name="connsiteY10" fmla="*/ 288925 h 682045"/>
                <a:gd name="connsiteX11" fmla="*/ 1819275 w 2378075"/>
                <a:gd name="connsiteY11" fmla="*/ 279400 h 682045"/>
                <a:gd name="connsiteX12" fmla="*/ 1914525 w 2378075"/>
                <a:gd name="connsiteY12" fmla="*/ 0 h 682045"/>
                <a:gd name="connsiteX13" fmla="*/ 1987550 w 2378075"/>
                <a:gd name="connsiteY13" fmla="*/ 133350 h 682045"/>
                <a:gd name="connsiteX14" fmla="*/ 2378075 w 2378075"/>
                <a:gd name="connsiteY14" fmla="*/ 139700 h 682045"/>
                <a:gd name="connsiteX0" fmla="*/ 0 w 2378075"/>
                <a:gd name="connsiteY0" fmla="*/ 577850 h 584323"/>
                <a:gd name="connsiteX1" fmla="*/ 307975 w 2378075"/>
                <a:gd name="connsiteY1" fmla="*/ 577850 h 584323"/>
                <a:gd name="connsiteX2" fmla="*/ 422275 w 2378075"/>
                <a:gd name="connsiteY2" fmla="*/ 292100 h 584323"/>
                <a:gd name="connsiteX3" fmla="*/ 531050 w 2378075"/>
                <a:gd name="connsiteY3" fmla="*/ 584323 h 584323"/>
                <a:gd name="connsiteX4" fmla="*/ 673203 w 2378075"/>
                <a:gd name="connsiteY4" fmla="*/ 492011 h 584323"/>
                <a:gd name="connsiteX5" fmla="*/ 873125 w 2378075"/>
                <a:gd name="connsiteY5" fmla="*/ 454025 h 584323"/>
                <a:gd name="connsiteX6" fmla="*/ 974725 w 2378075"/>
                <a:gd name="connsiteY6" fmla="*/ 241300 h 584323"/>
                <a:gd name="connsiteX7" fmla="*/ 1044575 w 2378075"/>
                <a:gd name="connsiteY7" fmla="*/ 358775 h 584323"/>
                <a:gd name="connsiteX8" fmla="*/ 1368425 w 2378075"/>
                <a:gd name="connsiteY8" fmla="*/ 358775 h 584323"/>
                <a:gd name="connsiteX9" fmla="*/ 1454150 w 2378075"/>
                <a:gd name="connsiteY9" fmla="*/ 152400 h 584323"/>
                <a:gd name="connsiteX10" fmla="*/ 1524000 w 2378075"/>
                <a:gd name="connsiteY10" fmla="*/ 288925 h 584323"/>
                <a:gd name="connsiteX11" fmla="*/ 1819275 w 2378075"/>
                <a:gd name="connsiteY11" fmla="*/ 279400 h 584323"/>
                <a:gd name="connsiteX12" fmla="*/ 1914525 w 2378075"/>
                <a:gd name="connsiteY12" fmla="*/ 0 h 584323"/>
                <a:gd name="connsiteX13" fmla="*/ 1987550 w 2378075"/>
                <a:gd name="connsiteY13" fmla="*/ 133350 h 584323"/>
                <a:gd name="connsiteX14" fmla="*/ 2378075 w 2378075"/>
                <a:gd name="connsiteY14" fmla="*/ 139700 h 584323"/>
                <a:gd name="connsiteX0" fmla="*/ 0 w 2378075"/>
                <a:gd name="connsiteY0" fmla="*/ 577850 h 606037"/>
                <a:gd name="connsiteX1" fmla="*/ 307975 w 2378075"/>
                <a:gd name="connsiteY1" fmla="*/ 577850 h 606037"/>
                <a:gd name="connsiteX2" fmla="*/ 422275 w 2378075"/>
                <a:gd name="connsiteY2" fmla="*/ 292100 h 606037"/>
                <a:gd name="connsiteX3" fmla="*/ 531050 w 2378075"/>
                <a:gd name="connsiteY3" fmla="*/ 584323 h 606037"/>
                <a:gd name="connsiteX4" fmla="*/ 673203 w 2378075"/>
                <a:gd name="connsiteY4" fmla="*/ 492011 h 606037"/>
                <a:gd name="connsiteX5" fmla="*/ 873125 w 2378075"/>
                <a:gd name="connsiteY5" fmla="*/ 606037 h 606037"/>
                <a:gd name="connsiteX6" fmla="*/ 974725 w 2378075"/>
                <a:gd name="connsiteY6" fmla="*/ 241300 h 606037"/>
                <a:gd name="connsiteX7" fmla="*/ 1044575 w 2378075"/>
                <a:gd name="connsiteY7" fmla="*/ 358775 h 606037"/>
                <a:gd name="connsiteX8" fmla="*/ 1368425 w 2378075"/>
                <a:gd name="connsiteY8" fmla="*/ 358775 h 606037"/>
                <a:gd name="connsiteX9" fmla="*/ 1454150 w 2378075"/>
                <a:gd name="connsiteY9" fmla="*/ 152400 h 606037"/>
                <a:gd name="connsiteX10" fmla="*/ 1524000 w 2378075"/>
                <a:gd name="connsiteY10" fmla="*/ 288925 h 606037"/>
                <a:gd name="connsiteX11" fmla="*/ 1819275 w 2378075"/>
                <a:gd name="connsiteY11" fmla="*/ 279400 h 606037"/>
                <a:gd name="connsiteX12" fmla="*/ 1914525 w 2378075"/>
                <a:gd name="connsiteY12" fmla="*/ 0 h 606037"/>
                <a:gd name="connsiteX13" fmla="*/ 1987550 w 2378075"/>
                <a:gd name="connsiteY13" fmla="*/ 133350 h 606037"/>
                <a:gd name="connsiteX14" fmla="*/ 2378075 w 2378075"/>
                <a:gd name="connsiteY14" fmla="*/ 139700 h 60603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044575 w 2378075"/>
                <a:gd name="connsiteY7" fmla="*/ 358775 h 611527"/>
                <a:gd name="connsiteX8" fmla="*/ 1368425 w 2378075"/>
                <a:gd name="connsiteY8" fmla="*/ 358775 h 611527"/>
                <a:gd name="connsiteX9" fmla="*/ 1454150 w 2378075"/>
                <a:gd name="connsiteY9" fmla="*/ 152400 h 611527"/>
                <a:gd name="connsiteX10" fmla="*/ 1524000 w 2378075"/>
                <a:gd name="connsiteY10" fmla="*/ 288925 h 611527"/>
                <a:gd name="connsiteX11" fmla="*/ 1819275 w 2378075"/>
                <a:gd name="connsiteY11" fmla="*/ 279400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727950"/>
                <a:gd name="connsiteX1" fmla="*/ 307975 w 2378075"/>
                <a:gd name="connsiteY1" fmla="*/ 577850 h 727950"/>
                <a:gd name="connsiteX2" fmla="*/ 422275 w 2378075"/>
                <a:gd name="connsiteY2" fmla="*/ 292100 h 727950"/>
                <a:gd name="connsiteX3" fmla="*/ 531050 w 2378075"/>
                <a:gd name="connsiteY3" fmla="*/ 584323 h 727950"/>
                <a:gd name="connsiteX4" fmla="*/ 684061 w 2378075"/>
                <a:gd name="connsiteY4" fmla="*/ 611450 h 727950"/>
                <a:gd name="connsiteX5" fmla="*/ 873125 w 2378075"/>
                <a:gd name="connsiteY5" fmla="*/ 606037 h 727950"/>
                <a:gd name="connsiteX6" fmla="*/ 974725 w 2378075"/>
                <a:gd name="connsiteY6" fmla="*/ 241300 h 727950"/>
                <a:gd name="connsiteX7" fmla="*/ 1120582 w 2378075"/>
                <a:gd name="connsiteY7" fmla="*/ 727950 h 727950"/>
                <a:gd name="connsiteX8" fmla="*/ 1368425 w 2378075"/>
                <a:gd name="connsiteY8" fmla="*/ 358775 h 727950"/>
                <a:gd name="connsiteX9" fmla="*/ 1454150 w 2378075"/>
                <a:gd name="connsiteY9" fmla="*/ 152400 h 727950"/>
                <a:gd name="connsiteX10" fmla="*/ 1524000 w 2378075"/>
                <a:gd name="connsiteY10" fmla="*/ 288925 h 727950"/>
                <a:gd name="connsiteX11" fmla="*/ 1819275 w 2378075"/>
                <a:gd name="connsiteY11" fmla="*/ 279400 h 727950"/>
                <a:gd name="connsiteX12" fmla="*/ 1914525 w 2378075"/>
                <a:gd name="connsiteY12" fmla="*/ 0 h 727950"/>
                <a:gd name="connsiteX13" fmla="*/ 1987550 w 2378075"/>
                <a:gd name="connsiteY13" fmla="*/ 133350 h 727950"/>
                <a:gd name="connsiteX14" fmla="*/ 2378075 w 2378075"/>
                <a:gd name="connsiteY14" fmla="*/ 139700 h 727950"/>
                <a:gd name="connsiteX0" fmla="*/ 0 w 2378075"/>
                <a:gd name="connsiteY0" fmla="*/ 577850 h 662802"/>
                <a:gd name="connsiteX1" fmla="*/ 307975 w 2378075"/>
                <a:gd name="connsiteY1" fmla="*/ 577850 h 662802"/>
                <a:gd name="connsiteX2" fmla="*/ 422275 w 2378075"/>
                <a:gd name="connsiteY2" fmla="*/ 292100 h 662802"/>
                <a:gd name="connsiteX3" fmla="*/ 531050 w 2378075"/>
                <a:gd name="connsiteY3" fmla="*/ 584323 h 662802"/>
                <a:gd name="connsiteX4" fmla="*/ 684061 w 2378075"/>
                <a:gd name="connsiteY4" fmla="*/ 611450 h 662802"/>
                <a:gd name="connsiteX5" fmla="*/ 873125 w 2378075"/>
                <a:gd name="connsiteY5" fmla="*/ 606037 h 662802"/>
                <a:gd name="connsiteX6" fmla="*/ 974725 w 2378075"/>
                <a:gd name="connsiteY6" fmla="*/ 241300 h 662802"/>
                <a:gd name="connsiteX7" fmla="*/ 1131439 w 2378075"/>
                <a:gd name="connsiteY7" fmla="*/ 662802 h 662802"/>
                <a:gd name="connsiteX8" fmla="*/ 1368425 w 2378075"/>
                <a:gd name="connsiteY8" fmla="*/ 358775 h 662802"/>
                <a:gd name="connsiteX9" fmla="*/ 1454150 w 2378075"/>
                <a:gd name="connsiteY9" fmla="*/ 152400 h 662802"/>
                <a:gd name="connsiteX10" fmla="*/ 1524000 w 2378075"/>
                <a:gd name="connsiteY10" fmla="*/ 288925 h 662802"/>
                <a:gd name="connsiteX11" fmla="*/ 1819275 w 2378075"/>
                <a:gd name="connsiteY11" fmla="*/ 279400 h 662802"/>
                <a:gd name="connsiteX12" fmla="*/ 1914525 w 2378075"/>
                <a:gd name="connsiteY12" fmla="*/ 0 h 662802"/>
                <a:gd name="connsiteX13" fmla="*/ 1987550 w 2378075"/>
                <a:gd name="connsiteY13" fmla="*/ 133350 h 662802"/>
                <a:gd name="connsiteX14" fmla="*/ 2378075 w 2378075"/>
                <a:gd name="connsiteY14" fmla="*/ 139700 h 662802"/>
                <a:gd name="connsiteX0" fmla="*/ 0 w 2378075"/>
                <a:gd name="connsiteY0" fmla="*/ 577850 h 662802"/>
                <a:gd name="connsiteX1" fmla="*/ 307975 w 2378075"/>
                <a:gd name="connsiteY1" fmla="*/ 577850 h 662802"/>
                <a:gd name="connsiteX2" fmla="*/ 422275 w 2378075"/>
                <a:gd name="connsiteY2" fmla="*/ 292100 h 662802"/>
                <a:gd name="connsiteX3" fmla="*/ 531050 w 2378075"/>
                <a:gd name="connsiteY3" fmla="*/ 584323 h 662802"/>
                <a:gd name="connsiteX4" fmla="*/ 684061 w 2378075"/>
                <a:gd name="connsiteY4" fmla="*/ 611450 h 662802"/>
                <a:gd name="connsiteX5" fmla="*/ 873125 w 2378075"/>
                <a:gd name="connsiteY5" fmla="*/ 606037 h 662802"/>
                <a:gd name="connsiteX6" fmla="*/ 974725 w 2378075"/>
                <a:gd name="connsiteY6" fmla="*/ 241300 h 662802"/>
                <a:gd name="connsiteX7" fmla="*/ 1131439 w 2378075"/>
                <a:gd name="connsiteY7" fmla="*/ 662802 h 662802"/>
                <a:gd name="connsiteX8" fmla="*/ 1368425 w 2378075"/>
                <a:gd name="connsiteY8" fmla="*/ 358775 h 662802"/>
                <a:gd name="connsiteX9" fmla="*/ 1454150 w 2378075"/>
                <a:gd name="connsiteY9" fmla="*/ 152400 h 662802"/>
                <a:gd name="connsiteX10" fmla="*/ 1524000 w 2378075"/>
                <a:gd name="connsiteY10" fmla="*/ 288925 h 662802"/>
                <a:gd name="connsiteX11" fmla="*/ 1819275 w 2378075"/>
                <a:gd name="connsiteY11" fmla="*/ 279400 h 662802"/>
                <a:gd name="connsiteX12" fmla="*/ 1914525 w 2378075"/>
                <a:gd name="connsiteY12" fmla="*/ 0 h 662802"/>
                <a:gd name="connsiteX13" fmla="*/ 1987550 w 2378075"/>
                <a:gd name="connsiteY13" fmla="*/ 133350 h 662802"/>
                <a:gd name="connsiteX14" fmla="*/ 2378075 w 2378075"/>
                <a:gd name="connsiteY14" fmla="*/ 139700 h 662802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368425 w 2378075"/>
                <a:gd name="connsiteY8" fmla="*/ 358775 h 611527"/>
                <a:gd name="connsiteX9" fmla="*/ 1454150 w 2378075"/>
                <a:gd name="connsiteY9" fmla="*/ 152400 h 611527"/>
                <a:gd name="connsiteX10" fmla="*/ 1524000 w 2378075"/>
                <a:gd name="connsiteY10" fmla="*/ 288925 h 611527"/>
                <a:gd name="connsiteX11" fmla="*/ 1819275 w 2378075"/>
                <a:gd name="connsiteY11" fmla="*/ 279400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422716 w 2378075"/>
                <a:gd name="connsiteY8" fmla="*/ 565079 h 611527"/>
                <a:gd name="connsiteX9" fmla="*/ 1454150 w 2378075"/>
                <a:gd name="connsiteY9" fmla="*/ 152400 h 611527"/>
                <a:gd name="connsiteX10" fmla="*/ 1524000 w 2378075"/>
                <a:gd name="connsiteY10" fmla="*/ 288925 h 611527"/>
                <a:gd name="connsiteX11" fmla="*/ 1819275 w 2378075"/>
                <a:gd name="connsiteY11" fmla="*/ 279400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422716 w 2378075"/>
                <a:gd name="connsiteY8" fmla="*/ 565079 h 611527"/>
                <a:gd name="connsiteX9" fmla="*/ 1617021 w 2378075"/>
                <a:gd name="connsiteY9" fmla="*/ 152400 h 611527"/>
                <a:gd name="connsiteX10" fmla="*/ 1524000 w 2378075"/>
                <a:gd name="connsiteY10" fmla="*/ 288925 h 611527"/>
                <a:gd name="connsiteX11" fmla="*/ 1819275 w 2378075"/>
                <a:gd name="connsiteY11" fmla="*/ 279400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422716 w 2378075"/>
                <a:gd name="connsiteY8" fmla="*/ 565079 h 611527"/>
                <a:gd name="connsiteX9" fmla="*/ 1617021 w 2378075"/>
                <a:gd name="connsiteY9" fmla="*/ 152400 h 611527"/>
                <a:gd name="connsiteX10" fmla="*/ 1524000 w 2378075"/>
                <a:gd name="connsiteY10" fmla="*/ 288925 h 611527"/>
                <a:gd name="connsiteX11" fmla="*/ 1916998 w 2378075"/>
                <a:gd name="connsiteY11" fmla="*/ 605143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422716 w 2378075"/>
                <a:gd name="connsiteY8" fmla="*/ 565079 h 611527"/>
                <a:gd name="connsiteX9" fmla="*/ 1812466 w 2378075"/>
                <a:gd name="connsiteY9" fmla="*/ 554149 h 611527"/>
                <a:gd name="connsiteX10" fmla="*/ 1524000 w 2378075"/>
                <a:gd name="connsiteY10" fmla="*/ 288925 h 611527"/>
                <a:gd name="connsiteX11" fmla="*/ 1916998 w 2378075"/>
                <a:gd name="connsiteY11" fmla="*/ 605143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422716 w 2378075"/>
                <a:gd name="connsiteY8" fmla="*/ 565079 h 611527"/>
                <a:gd name="connsiteX9" fmla="*/ 1812466 w 2378075"/>
                <a:gd name="connsiteY9" fmla="*/ 554149 h 611527"/>
                <a:gd name="connsiteX10" fmla="*/ 1447993 w 2378075"/>
                <a:gd name="connsiteY10" fmla="*/ 212918 h 611527"/>
                <a:gd name="connsiteX11" fmla="*/ 1916998 w 2378075"/>
                <a:gd name="connsiteY11" fmla="*/ 605143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433574 w 2378075"/>
                <a:gd name="connsiteY8" fmla="*/ 195904 h 611527"/>
                <a:gd name="connsiteX9" fmla="*/ 1812466 w 2378075"/>
                <a:gd name="connsiteY9" fmla="*/ 554149 h 611527"/>
                <a:gd name="connsiteX10" fmla="*/ 1447993 w 2378075"/>
                <a:gd name="connsiteY10" fmla="*/ 212918 h 611527"/>
                <a:gd name="connsiteX11" fmla="*/ 1916998 w 2378075"/>
                <a:gd name="connsiteY11" fmla="*/ 605143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433574 w 2378075"/>
                <a:gd name="connsiteY8" fmla="*/ 195904 h 611527"/>
                <a:gd name="connsiteX9" fmla="*/ 1812466 w 2378075"/>
                <a:gd name="connsiteY9" fmla="*/ 554149 h 611527"/>
                <a:gd name="connsiteX10" fmla="*/ 1616035 w 2378075"/>
                <a:gd name="connsiteY10" fmla="*/ 179310 h 611527"/>
                <a:gd name="connsiteX11" fmla="*/ 1916998 w 2378075"/>
                <a:gd name="connsiteY11" fmla="*/ 605143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455979 w 2378075"/>
                <a:gd name="connsiteY8" fmla="*/ 520784 h 611527"/>
                <a:gd name="connsiteX9" fmla="*/ 1812466 w 2378075"/>
                <a:gd name="connsiteY9" fmla="*/ 554149 h 611527"/>
                <a:gd name="connsiteX10" fmla="*/ 1616035 w 2378075"/>
                <a:gd name="connsiteY10" fmla="*/ 179310 h 611527"/>
                <a:gd name="connsiteX11" fmla="*/ 1916998 w 2378075"/>
                <a:gd name="connsiteY11" fmla="*/ 605143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455979 w 2378075"/>
                <a:gd name="connsiteY8" fmla="*/ 520784 h 611527"/>
                <a:gd name="connsiteX9" fmla="*/ 1812466 w 2378075"/>
                <a:gd name="connsiteY9" fmla="*/ 554149 h 611527"/>
                <a:gd name="connsiteX10" fmla="*/ 1616035 w 2378075"/>
                <a:gd name="connsiteY10" fmla="*/ 179310 h 611527"/>
                <a:gd name="connsiteX11" fmla="*/ 1916998 w 2378075"/>
                <a:gd name="connsiteY11" fmla="*/ 605143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455979 w 2378075"/>
                <a:gd name="connsiteY8" fmla="*/ 520784 h 611527"/>
                <a:gd name="connsiteX9" fmla="*/ 1812466 w 2378075"/>
                <a:gd name="connsiteY9" fmla="*/ 554149 h 611527"/>
                <a:gd name="connsiteX10" fmla="*/ 1616035 w 2378075"/>
                <a:gd name="connsiteY10" fmla="*/ 179310 h 611527"/>
                <a:gd name="connsiteX11" fmla="*/ 1916998 w 2378075"/>
                <a:gd name="connsiteY11" fmla="*/ 605143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378075"/>
                <a:gd name="connsiteY0" fmla="*/ 577850 h 611527"/>
                <a:gd name="connsiteX1" fmla="*/ 307975 w 2378075"/>
                <a:gd name="connsiteY1" fmla="*/ 577850 h 611527"/>
                <a:gd name="connsiteX2" fmla="*/ 422275 w 2378075"/>
                <a:gd name="connsiteY2" fmla="*/ 292100 h 611527"/>
                <a:gd name="connsiteX3" fmla="*/ 531050 w 2378075"/>
                <a:gd name="connsiteY3" fmla="*/ 584323 h 611527"/>
                <a:gd name="connsiteX4" fmla="*/ 684061 w 2378075"/>
                <a:gd name="connsiteY4" fmla="*/ 611450 h 611527"/>
                <a:gd name="connsiteX5" fmla="*/ 873125 w 2378075"/>
                <a:gd name="connsiteY5" fmla="*/ 606037 h 611527"/>
                <a:gd name="connsiteX6" fmla="*/ 974725 w 2378075"/>
                <a:gd name="connsiteY6" fmla="*/ 241300 h 611527"/>
                <a:gd name="connsiteX7" fmla="*/ 1164013 w 2378075"/>
                <a:gd name="connsiteY7" fmla="*/ 565079 h 611527"/>
                <a:gd name="connsiteX8" fmla="*/ 1455979 w 2378075"/>
                <a:gd name="connsiteY8" fmla="*/ 520784 h 611527"/>
                <a:gd name="connsiteX9" fmla="*/ 1812466 w 2378075"/>
                <a:gd name="connsiteY9" fmla="*/ 554149 h 611527"/>
                <a:gd name="connsiteX10" fmla="*/ 1683252 w 2378075"/>
                <a:gd name="connsiteY10" fmla="*/ 179310 h 611527"/>
                <a:gd name="connsiteX11" fmla="*/ 1916998 w 2378075"/>
                <a:gd name="connsiteY11" fmla="*/ 605143 h 611527"/>
                <a:gd name="connsiteX12" fmla="*/ 1914525 w 2378075"/>
                <a:gd name="connsiteY12" fmla="*/ 0 h 611527"/>
                <a:gd name="connsiteX13" fmla="*/ 1987550 w 2378075"/>
                <a:gd name="connsiteY13" fmla="*/ 133350 h 611527"/>
                <a:gd name="connsiteX14" fmla="*/ 2378075 w 2378075"/>
                <a:gd name="connsiteY14" fmla="*/ 139700 h 611527"/>
                <a:gd name="connsiteX0" fmla="*/ 0 w 2523712"/>
                <a:gd name="connsiteY0" fmla="*/ 577850 h 632623"/>
                <a:gd name="connsiteX1" fmla="*/ 307975 w 2523712"/>
                <a:gd name="connsiteY1" fmla="*/ 577850 h 632623"/>
                <a:gd name="connsiteX2" fmla="*/ 422275 w 2523712"/>
                <a:gd name="connsiteY2" fmla="*/ 292100 h 632623"/>
                <a:gd name="connsiteX3" fmla="*/ 531050 w 2523712"/>
                <a:gd name="connsiteY3" fmla="*/ 584323 h 632623"/>
                <a:gd name="connsiteX4" fmla="*/ 684061 w 2523712"/>
                <a:gd name="connsiteY4" fmla="*/ 611450 h 632623"/>
                <a:gd name="connsiteX5" fmla="*/ 873125 w 2523712"/>
                <a:gd name="connsiteY5" fmla="*/ 606037 h 632623"/>
                <a:gd name="connsiteX6" fmla="*/ 974725 w 2523712"/>
                <a:gd name="connsiteY6" fmla="*/ 241300 h 632623"/>
                <a:gd name="connsiteX7" fmla="*/ 1164013 w 2523712"/>
                <a:gd name="connsiteY7" fmla="*/ 565079 h 632623"/>
                <a:gd name="connsiteX8" fmla="*/ 1455979 w 2523712"/>
                <a:gd name="connsiteY8" fmla="*/ 520784 h 632623"/>
                <a:gd name="connsiteX9" fmla="*/ 1812466 w 2523712"/>
                <a:gd name="connsiteY9" fmla="*/ 554149 h 632623"/>
                <a:gd name="connsiteX10" fmla="*/ 1683252 w 2523712"/>
                <a:gd name="connsiteY10" fmla="*/ 179310 h 632623"/>
                <a:gd name="connsiteX11" fmla="*/ 1916998 w 2523712"/>
                <a:gd name="connsiteY11" fmla="*/ 605143 h 632623"/>
                <a:gd name="connsiteX12" fmla="*/ 1914525 w 2523712"/>
                <a:gd name="connsiteY12" fmla="*/ 0 h 632623"/>
                <a:gd name="connsiteX13" fmla="*/ 1987550 w 2523712"/>
                <a:gd name="connsiteY13" fmla="*/ 133350 h 632623"/>
                <a:gd name="connsiteX14" fmla="*/ 2523712 w 2523712"/>
                <a:gd name="connsiteY14" fmla="*/ 632623 h 632623"/>
                <a:gd name="connsiteX0" fmla="*/ 0 w 2523712"/>
                <a:gd name="connsiteY0" fmla="*/ 577850 h 632623"/>
                <a:gd name="connsiteX1" fmla="*/ 307975 w 2523712"/>
                <a:gd name="connsiteY1" fmla="*/ 577850 h 632623"/>
                <a:gd name="connsiteX2" fmla="*/ 422275 w 2523712"/>
                <a:gd name="connsiteY2" fmla="*/ 292100 h 632623"/>
                <a:gd name="connsiteX3" fmla="*/ 531050 w 2523712"/>
                <a:gd name="connsiteY3" fmla="*/ 584323 h 632623"/>
                <a:gd name="connsiteX4" fmla="*/ 684061 w 2523712"/>
                <a:gd name="connsiteY4" fmla="*/ 611450 h 632623"/>
                <a:gd name="connsiteX5" fmla="*/ 873125 w 2523712"/>
                <a:gd name="connsiteY5" fmla="*/ 606037 h 632623"/>
                <a:gd name="connsiteX6" fmla="*/ 974725 w 2523712"/>
                <a:gd name="connsiteY6" fmla="*/ 241300 h 632623"/>
                <a:gd name="connsiteX7" fmla="*/ 1164013 w 2523712"/>
                <a:gd name="connsiteY7" fmla="*/ 565079 h 632623"/>
                <a:gd name="connsiteX8" fmla="*/ 1455979 w 2523712"/>
                <a:gd name="connsiteY8" fmla="*/ 520784 h 632623"/>
                <a:gd name="connsiteX9" fmla="*/ 1812466 w 2523712"/>
                <a:gd name="connsiteY9" fmla="*/ 554149 h 632623"/>
                <a:gd name="connsiteX10" fmla="*/ 1683252 w 2523712"/>
                <a:gd name="connsiteY10" fmla="*/ 179310 h 632623"/>
                <a:gd name="connsiteX11" fmla="*/ 1916998 w 2523712"/>
                <a:gd name="connsiteY11" fmla="*/ 605143 h 632623"/>
                <a:gd name="connsiteX12" fmla="*/ 1914525 w 2523712"/>
                <a:gd name="connsiteY12" fmla="*/ 0 h 632623"/>
                <a:gd name="connsiteX13" fmla="*/ 2267620 w 2523712"/>
                <a:gd name="connsiteY13" fmla="*/ 144553 h 632623"/>
                <a:gd name="connsiteX14" fmla="*/ 2523712 w 2523712"/>
                <a:gd name="connsiteY14" fmla="*/ 632623 h 632623"/>
                <a:gd name="connsiteX0" fmla="*/ 0 w 2523712"/>
                <a:gd name="connsiteY0" fmla="*/ 544242 h 599015"/>
                <a:gd name="connsiteX1" fmla="*/ 307975 w 2523712"/>
                <a:gd name="connsiteY1" fmla="*/ 544242 h 599015"/>
                <a:gd name="connsiteX2" fmla="*/ 422275 w 2523712"/>
                <a:gd name="connsiteY2" fmla="*/ 258492 h 599015"/>
                <a:gd name="connsiteX3" fmla="*/ 531050 w 2523712"/>
                <a:gd name="connsiteY3" fmla="*/ 550715 h 599015"/>
                <a:gd name="connsiteX4" fmla="*/ 684061 w 2523712"/>
                <a:gd name="connsiteY4" fmla="*/ 577842 h 599015"/>
                <a:gd name="connsiteX5" fmla="*/ 873125 w 2523712"/>
                <a:gd name="connsiteY5" fmla="*/ 572429 h 599015"/>
                <a:gd name="connsiteX6" fmla="*/ 974725 w 2523712"/>
                <a:gd name="connsiteY6" fmla="*/ 207692 h 599015"/>
                <a:gd name="connsiteX7" fmla="*/ 1164013 w 2523712"/>
                <a:gd name="connsiteY7" fmla="*/ 531471 h 599015"/>
                <a:gd name="connsiteX8" fmla="*/ 1455979 w 2523712"/>
                <a:gd name="connsiteY8" fmla="*/ 487176 h 599015"/>
                <a:gd name="connsiteX9" fmla="*/ 1812466 w 2523712"/>
                <a:gd name="connsiteY9" fmla="*/ 520541 h 599015"/>
                <a:gd name="connsiteX10" fmla="*/ 1683252 w 2523712"/>
                <a:gd name="connsiteY10" fmla="*/ 145702 h 599015"/>
                <a:gd name="connsiteX11" fmla="*/ 1916998 w 2523712"/>
                <a:gd name="connsiteY11" fmla="*/ 571535 h 599015"/>
                <a:gd name="connsiteX12" fmla="*/ 2183392 w 2523712"/>
                <a:gd name="connsiteY12" fmla="*/ 0 h 599015"/>
                <a:gd name="connsiteX13" fmla="*/ 2267620 w 2523712"/>
                <a:gd name="connsiteY13" fmla="*/ 110945 h 599015"/>
                <a:gd name="connsiteX14" fmla="*/ 2523712 w 2523712"/>
                <a:gd name="connsiteY14" fmla="*/ 599015 h 599015"/>
                <a:gd name="connsiteX0" fmla="*/ 0 w 2523712"/>
                <a:gd name="connsiteY0" fmla="*/ 544242 h 599015"/>
                <a:gd name="connsiteX1" fmla="*/ 307975 w 2523712"/>
                <a:gd name="connsiteY1" fmla="*/ 544242 h 599015"/>
                <a:gd name="connsiteX2" fmla="*/ 422275 w 2523712"/>
                <a:gd name="connsiteY2" fmla="*/ 258492 h 599015"/>
                <a:gd name="connsiteX3" fmla="*/ 531050 w 2523712"/>
                <a:gd name="connsiteY3" fmla="*/ 550715 h 599015"/>
                <a:gd name="connsiteX4" fmla="*/ 684061 w 2523712"/>
                <a:gd name="connsiteY4" fmla="*/ 577842 h 599015"/>
                <a:gd name="connsiteX5" fmla="*/ 873125 w 2523712"/>
                <a:gd name="connsiteY5" fmla="*/ 572429 h 599015"/>
                <a:gd name="connsiteX6" fmla="*/ 974725 w 2523712"/>
                <a:gd name="connsiteY6" fmla="*/ 207692 h 599015"/>
                <a:gd name="connsiteX7" fmla="*/ 1164013 w 2523712"/>
                <a:gd name="connsiteY7" fmla="*/ 531471 h 599015"/>
                <a:gd name="connsiteX8" fmla="*/ 1455979 w 2523712"/>
                <a:gd name="connsiteY8" fmla="*/ 487176 h 599015"/>
                <a:gd name="connsiteX9" fmla="*/ 1812466 w 2523712"/>
                <a:gd name="connsiteY9" fmla="*/ 520541 h 599015"/>
                <a:gd name="connsiteX10" fmla="*/ 1683252 w 2523712"/>
                <a:gd name="connsiteY10" fmla="*/ 145702 h 599015"/>
                <a:gd name="connsiteX11" fmla="*/ 2118649 w 2523712"/>
                <a:gd name="connsiteY11" fmla="*/ 582738 h 599015"/>
                <a:gd name="connsiteX12" fmla="*/ 2183392 w 2523712"/>
                <a:gd name="connsiteY12" fmla="*/ 0 h 599015"/>
                <a:gd name="connsiteX13" fmla="*/ 2267620 w 2523712"/>
                <a:gd name="connsiteY13" fmla="*/ 110945 h 599015"/>
                <a:gd name="connsiteX14" fmla="*/ 2523712 w 2523712"/>
                <a:gd name="connsiteY14" fmla="*/ 599015 h 599015"/>
                <a:gd name="connsiteX0" fmla="*/ 0 w 2523712"/>
                <a:gd name="connsiteY0" fmla="*/ 544242 h 599015"/>
                <a:gd name="connsiteX1" fmla="*/ 307975 w 2523712"/>
                <a:gd name="connsiteY1" fmla="*/ 544242 h 599015"/>
                <a:gd name="connsiteX2" fmla="*/ 422275 w 2523712"/>
                <a:gd name="connsiteY2" fmla="*/ 258492 h 599015"/>
                <a:gd name="connsiteX3" fmla="*/ 531050 w 2523712"/>
                <a:gd name="connsiteY3" fmla="*/ 550715 h 599015"/>
                <a:gd name="connsiteX4" fmla="*/ 684061 w 2523712"/>
                <a:gd name="connsiteY4" fmla="*/ 577842 h 599015"/>
                <a:gd name="connsiteX5" fmla="*/ 873125 w 2523712"/>
                <a:gd name="connsiteY5" fmla="*/ 572429 h 599015"/>
                <a:gd name="connsiteX6" fmla="*/ 974725 w 2523712"/>
                <a:gd name="connsiteY6" fmla="*/ 207692 h 599015"/>
                <a:gd name="connsiteX7" fmla="*/ 1164013 w 2523712"/>
                <a:gd name="connsiteY7" fmla="*/ 531471 h 599015"/>
                <a:gd name="connsiteX8" fmla="*/ 1455979 w 2523712"/>
                <a:gd name="connsiteY8" fmla="*/ 487176 h 599015"/>
                <a:gd name="connsiteX9" fmla="*/ 1812466 w 2523712"/>
                <a:gd name="connsiteY9" fmla="*/ 520541 h 599015"/>
                <a:gd name="connsiteX10" fmla="*/ 1918511 w 2523712"/>
                <a:gd name="connsiteY10" fmla="*/ 100891 h 599015"/>
                <a:gd name="connsiteX11" fmla="*/ 2118649 w 2523712"/>
                <a:gd name="connsiteY11" fmla="*/ 582738 h 599015"/>
                <a:gd name="connsiteX12" fmla="*/ 2183392 w 2523712"/>
                <a:gd name="connsiteY12" fmla="*/ 0 h 599015"/>
                <a:gd name="connsiteX13" fmla="*/ 2267620 w 2523712"/>
                <a:gd name="connsiteY13" fmla="*/ 110945 h 599015"/>
                <a:gd name="connsiteX14" fmla="*/ 2523712 w 2523712"/>
                <a:gd name="connsiteY14" fmla="*/ 599015 h 59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3712" h="599015">
                  <a:moveTo>
                    <a:pt x="0" y="544242"/>
                  </a:moveTo>
                  <a:lnTo>
                    <a:pt x="307975" y="544242"/>
                  </a:lnTo>
                  <a:lnTo>
                    <a:pt x="422275" y="258492"/>
                  </a:lnTo>
                  <a:lnTo>
                    <a:pt x="531050" y="550715"/>
                  </a:lnTo>
                  <a:cubicBezTo>
                    <a:pt x="585673" y="548899"/>
                    <a:pt x="629438" y="579658"/>
                    <a:pt x="684061" y="577842"/>
                  </a:cubicBezTo>
                  <a:lnTo>
                    <a:pt x="873125" y="572429"/>
                  </a:lnTo>
                  <a:lnTo>
                    <a:pt x="974725" y="207692"/>
                  </a:lnTo>
                  <a:lnTo>
                    <a:pt x="1164013" y="531471"/>
                  </a:lnTo>
                  <a:cubicBezTo>
                    <a:pt x="1395021" y="408413"/>
                    <a:pt x="1421795" y="554910"/>
                    <a:pt x="1455979" y="487176"/>
                  </a:cubicBezTo>
                  <a:cubicBezTo>
                    <a:pt x="1586011" y="128605"/>
                    <a:pt x="1693637" y="509419"/>
                    <a:pt x="1812466" y="520541"/>
                  </a:cubicBezTo>
                  <a:lnTo>
                    <a:pt x="1918511" y="100891"/>
                  </a:lnTo>
                  <a:lnTo>
                    <a:pt x="2118649" y="582738"/>
                  </a:lnTo>
                  <a:cubicBezTo>
                    <a:pt x="2117825" y="381024"/>
                    <a:pt x="2184216" y="201714"/>
                    <a:pt x="2183392" y="0"/>
                  </a:cubicBezTo>
                  <a:lnTo>
                    <a:pt x="2267620" y="110945"/>
                  </a:lnTo>
                  <a:lnTo>
                    <a:pt x="2523712" y="599015"/>
                  </a:lnTo>
                </a:path>
              </a:pathLst>
            </a:custGeom>
            <a:noFill/>
            <a:ln w="38100" cap="flat">
              <a:gradFill flip="none" rotWithShape="1">
                <a:gsLst>
                  <a:gs pos="0">
                    <a:srgbClr val="FFFF00"/>
                  </a:gs>
                  <a:gs pos="22000">
                    <a:srgbClr val="FFC000"/>
                  </a:gs>
                  <a:gs pos="70000">
                    <a:srgbClr val="FF6000"/>
                  </a:gs>
                  <a:gs pos="85000">
                    <a:srgbClr val="FF0000"/>
                  </a:gs>
                  <a:gs pos="98000">
                    <a:srgbClr val="FF0000">
                      <a:alpha val="14000"/>
                    </a:srgbClr>
                  </a:gs>
                </a:gsLst>
                <a:lin ang="0" scaled="1"/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Verdana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286000" y="312853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err="1">
                <a:solidFill>
                  <a:srgbClr val="049A8E"/>
                </a:solidFill>
                <a:latin typeface="Verdana"/>
              </a:rPr>
              <a:t>Ремиттирующий</a:t>
            </a:r>
            <a:r>
              <a:rPr lang="en-US" sz="900" b="1" dirty="0">
                <a:solidFill>
                  <a:srgbClr val="049A8E"/>
                </a:solidFill>
                <a:latin typeface="Verdana"/>
              </a:rPr>
              <a:t> </a:t>
            </a:r>
            <a:r>
              <a:rPr lang="en-US" sz="900" b="1" dirty="0" err="1">
                <a:solidFill>
                  <a:srgbClr val="049A8E"/>
                </a:solidFill>
                <a:latin typeface="Verdana"/>
              </a:rPr>
              <a:t>рассеянный</a:t>
            </a:r>
            <a:r>
              <a:rPr lang="en-US" sz="900" b="1" dirty="0">
                <a:solidFill>
                  <a:srgbClr val="049A8E"/>
                </a:solidFill>
                <a:latin typeface="Verdana"/>
              </a:rPr>
              <a:t> </a:t>
            </a:r>
            <a:r>
              <a:rPr lang="en-US" sz="900" b="1" dirty="0" err="1">
                <a:solidFill>
                  <a:srgbClr val="049A8E"/>
                </a:solidFill>
                <a:latin typeface="Verdana"/>
              </a:rPr>
              <a:t>склероз</a:t>
            </a:r>
            <a:endParaRPr lang="en-US" sz="900" b="1" dirty="0">
              <a:solidFill>
                <a:srgbClr val="049A8E"/>
              </a:solidFill>
              <a:latin typeface="Verdana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2113067" y="4142360"/>
            <a:ext cx="19143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 err="1">
                <a:solidFill>
                  <a:prstClr val="black"/>
                </a:solidFill>
                <a:latin typeface="Verdana"/>
              </a:rPr>
              <a:t>Прогрессирование</a:t>
            </a:r>
            <a:r>
              <a:rPr lang="en-US" sz="75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750" dirty="0" err="1">
                <a:solidFill>
                  <a:prstClr val="black"/>
                </a:solidFill>
                <a:latin typeface="Verdana"/>
              </a:rPr>
              <a:t>инвалидизации</a:t>
            </a:r>
            <a:endParaRPr lang="en-US" sz="7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01456" y="5103903"/>
            <a:ext cx="49244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" dirty="0">
                <a:solidFill>
                  <a:prstClr val="black"/>
                </a:solidFill>
                <a:latin typeface="Verdana"/>
              </a:rPr>
              <a:t>Время</a:t>
            </a:r>
            <a:endParaRPr lang="en-US" sz="75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396" t="29926" r="53846" b="56165"/>
          <a:stretch/>
        </p:blipFill>
        <p:spPr>
          <a:xfrm>
            <a:off x="3155608" y="3301342"/>
            <a:ext cx="3579134" cy="18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ТИПЫ ТЕЧЕНИЯ </a:t>
            </a:r>
            <a:r>
              <a:rPr lang="ru-RU" dirty="0" smtClean="0">
                <a:solidFill>
                  <a:schemeClr val="tx1"/>
                </a:solidFill>
              </a:rPr>
              <a:t>РАССЕЯННОГО СКЛЕРОЗА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451551"/>
            <a:ext cx="7830000" cy="4258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49A8E"/>
                </a:solidFill>
              </a:rPr>
              <a:t>Вторично-прогрессирующий </a:t>
            </a:r>
            <a:r>
              <a:rPr lang="ru-RU" sz="1400" b="1" dirty="0" smtClean="0">
                <a:solidFill>
                  <a:srgbClr val="049A8E"/>
                </a:solidFill>
              </a:rPr>
              <a:t>рассеянный склероз </a:t>
            </a:r>
            <a:r>
              <a:rPr lang="ru-RU" sz="1400" b="1" dirty="0">
                <a:solidFill>
                  <a:srgbClr val="049A8E"/>
                </a:solidFill>
              </a:rPr>
              <a:t>(</a:t>
            </a:r>
            <a:r>
              <a:rPr lang="ru-RU" sz="1400" b="1" dirty="0" smtClean="0">
                <a:solidFill>
                  <a:srgbClr val="049A8E"/>
                </a:solidFill>
              </a:rPr>
              <a:t>ВПРС</a:t>
            </a:r>
            <a:r>
              <a:rPr lang="ru-RU" sz="1400" b="1" dirty="0">
                <a:solidFill>
                  <a:srgbClr val="049A8E"/>
                </a:solidFill>
              </a:rPr>
              <a:t>)</a:t>
            </a:r>
            <a:endParaRPr lang="en-US" sz="1400" b="1" dirty="0">
              <a:solidFill>
                <a:srgbClr val="049A8E"/>
              </a:solidFill>
            </a:endParaRPr>
          </a:p>
          <a:p>
            <a:pPr marL="0" indent="0">
              <a:buNone/>
            </a:pPr>
            <a:r>
              <a:rPr lang="ru-RU" sz="1200" b="1" dirty="0" smtClean="0"/>
              <a:t>тип </a:t>
            </a:r>
            <a:r>
              <a:rPr lang="ru-RU" sz="1200" b="1" dirty="0"/>
              <a:t>течения РС, следующий за </a:t>
            </a:r>
            <a:r>
              <a:rPr lang="ru-RU" sz="1200" b="1" dirty="0" err="1"/>
              <a:t>ремиттирующим</a:t>
            </a:r>
            <a:r>
              <a:rPr lang="ru-RU" sz="1200" b="1" dirty="0"/>
              <a:t> типом течения (РРС). При этом типе течения на протяжении не менее 6 месяцев должна неуклонно нарастать тяжесть состояния больного на один и более баллов по шкале </a:t>
            </a:r>
            <a:r>
              <a:rPr lang="ru-RU" sz="1200" b="1" dirty="0" err="1"/>
              <a:t>инвалидизации</a:t>
            </a:r>
            <a:r>
              <a:rPr lang="ru-RU" sz="1200" b="1" dirty="0"/>
              <a:t> </a:t>
            </a:r>
            <a:r>
              <a:rPr lang="ru-RU" sz="1200" b="1" dirty="0" err="1"/>
              <a:t>Куртцке</a:t>
            </a:r>
            <a:r>
              <a:rPr lang="ru-RU" sz="1200" b="1" dirty="0"/>
              <a:t> (EDSS). Выделяют два варианта этого течения заболевания – с обострениями и без них. При первом на фоне неуклонного прогрессирования сохраняются периоды обострений и относительной стабилизации, при втором – заболевание неуклонно прогрессирует. Во многих случаях в начале нарастание тяжести заболевания происходит на фоне обострений и периодов стабилизаций, а затем – без четких обострений, неуклонно. Около 50% пациентов с РРРС в течение 10 лет после начала заболевания могут перейти в группу ВПРС. В течение нескольких десятилетий у большинства пациентов с РРРС разовьется ВПРС.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6100" y="5710087"/>
            <a:ext cx="7830000" cy="2906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РС – рассеянный склероз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Е.И. Гусев, В.И. Скворцова, А.Б. </a:t>
            </a:r>
            <a:r>
              <a:rPr lang="ru-RU" dirty="0" err="1" smtClean="0"/>
              <a:t>Гехт</a:t>
            </a:r>
            <a:r>
              <a:rPr lang="ru-RU" dirty="0" smtClean="0"/>
              <a:t>. Неврология. Национальное руководство. АМОПК, НР. 2016, 1035 стр.</a:t>
            </a:r>
            <a:endParaRPr lang="ru-RU" dirty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50406" y="3859853"/>
            <a:ext cx="2705667" cy="1721508"/>
            <a:chOff x="4384675" y="3530600"/>
            <a:chExt cx="2784478" cy="1771652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4384675" y="3530600"/>
              <a:ext cx="3175" cy="1771650"/>
            </a:xfrm>
            <a:prstGeom prst="straightConnector1">
              <a:avLst/>
            </a:prstGeom>
            <a:ln w="12700">
              <a:solidFill>
                <a:srgbClr val="049A8E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84676" y="5299075"/>
              <a:ext cx="2784477" cy="3177"/>
            </a:xfrm>
            <a:prstGeom prst="straightConnector1">
              <a:avLst/>
            </a:prstGeom>
            <a:ln w="12700">
              <a:solidFill>
                <a:srgbClr val="049A8E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 rot="16200000">
            <a:off x="2108138" y="4777689"/>
            <a:ext cx="19143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 err="1">
                <a:solidFill>
                  <a:prstClr val="black"/>
                </a:solidFill>
                <a:latin typeface="Verdana"/>
              </a:rPr>
              <a:t>Прогрессирование</a:t>
            </a:r>
            <a:r>
              <a:rPr lang="en-US" sz="75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750" dirty="0" err="1">
                <a:solidFill>
                  <a:prstClr val="black"/>
                </a:solidFill>
                <a:latin typeface="Verdana"/>
              </a:rPr>
              <a:t>инвалидизации</a:t>
            </a:r>
            <a:endParaRPr lang="en-US" sz="7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7361" y="5559863"/>
            <a:ext cx="49244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50" dirty="0">
                <a:solidFill>
                  <a:prstClr val="black"/>
                </a:solidFill>
                <a:latin typeface="Verdana"/>
              </a:rPr>
              <a:t>Время</a:t>
            </a:r>
            <a:endParaRPr lang="en-US" sz="7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422147" y="4651558"/>
            <a:ext cx="2297906" cy="716756"/>
          </a:xfrm>
          <a:custGeom>
            <a:avLst/>
            <a:gdLst>
              <a:gd name="connsiteX0" fmla="*/ 0 w 3063875"/>
              <a:gd name="connsiteY0" fmla="*/ 952500 h 955675"/>
              <a:gd name="connsiteX1" fmla="*/ 298450 w 3063875"/>
              <a:gd name="connsiteY1" fmla="*/ 955675 h 955675"/>
              <a:gd name="connsiteX2" fmla="*/ 406400 w 3063875"/>
              <a:gd name="connsiteY2" fmla="*/ 755650 h 955675"/>
              <a:gd name="connsiteX3" fmla="*/ 485775 w 3063875"/>
              <a:gd name="connsiteY3" fmla="*/ 904875 h 955675"/>
              <a:gd name="connsiteX4" fmla="*/ 841375 w 3063875"/>
              <a:gd name="connsiteY4" fmla="*/ 908050 h 955675"/>
              <a:gd name="connsiteX5" fmla="*/ 920750 w 3063875"/>
              <a:gd name="connsiteY5" fmla="*/ 673100 h 955675"/>
              <a:gd name="connsiteX6" fmla="*/ 1012825 w 3063875"/>
              <a:gd name="connsiteY6" fmla="*/ 784225 h 955675"/>
              <a:gd name="connsiteX7" fmla="*/ 1368425 w 3063875"/>
              <a:gd name="connsiteY7" fmla="*/ 781050 h 955675"/>
              <a:gd name="connsiteX8" fmla="*/ 1479550 w 3063875"/>
              <a:gd name="connsiteY8" fmla="*/ 479425 h 955675"/>
              <a:gd name="connsiteX9" fmla="*/ 1574800 w 3063875"/>
              <a:gd name="connsiteY9" fmla="*/ 609600 h 955675"/>
              <a:gd name="connsiteX10" fmla="*/ 1828800 w 3063875"/>
              <a:gd name="connsiteY10" fmla="*/ 615950 h 955675"/>
              <a:gd name="connsiteX11" fmla="*/ 3063875 w 3063875"/>
              <a:gd name="connsiteY11" fmla="*/ 0 h 95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3875" h="955675">
                <a:moveTo>
                  <a:pt x="0" y="952500"/>
                </a:moveTo>
                <a:lnTo>
                  <a:pt x="298450" y="955675"/>
                </a:lnTo>
                <a:lnTo>
                  <a:pt x="406400" y="755650"/>
                </a:lnTo>
                <a:lnTo>
                  <a:pt x="485775" y="904875"/>
                </a:lnTo>
                <a:lnTo>
                  <a:pt x="841375" y="908050"/>
                </a:lnTo>
                <a:lnTo>
                  <a:pt x="920750" y="673100"/>
                </a:lnTo>
                <a:lnTo>
                  <a:pt x="1012825" y="784225"/>
                </a:lnTo>
                <a:lnTo>
                  <a:pt x="1368425" y="781050"/>
                </a:lnTo>
                <a:lnTo>
                  <a:pt x="1479550" y="479425"/>
                </a:lnTo>
                <a:lnTo>
                  <a:pt x="1574800" y="609600"/>
                </a:lnTo>
                <a:lnTo>
                  <a:pt x="1828800" y="615950"/>
                </a:lnTo>
                <a:lnTo>
                  <a:pt x="3063875" y="0"/>
                </a:lnTo>
              </a:path>
            </a:pathLst>
          </a:custGeom>
          <a:noFill/>
          <a:ln w="28575">
            <a:gradFill flip="none" rotWithShape="1">
              <a:gsLst>
                <a:gs pos="0">
                  <a:srgbClr val="FFFF00"/>
                </a:gs>
                <a:gs pos="38000">
                  <a:srgbClr val="FFC000"/>
                </a:gs>
                <a:gs pos="88000">
                  <a:srgbClr val="FF0000"/>
                </a:gs>
                <a:gs pos="100000">
                  <a:srgbClr val="FF0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541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ТИПЫ ТЕЧЕНИЯ РАССЕЯННОГО СКЛЕРОЗА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86" y="1556793"/>
            <a:ext cx="7991114" cy="372845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49A8E"/>
                </a:solidFill>
              </a:rPr>
              <a:t>Первично-прогрессирующий рассеянный склероз </a:t>
            </a:r>
            <a:r>
              <a:rPr lang="ru-RU" sz="1600" b="1" dirty="0">
                <a:solidFill>
                  <a:srgbClr val="049A8E"/>
                </a:solidFill>
              </a:rPr>
              <a:t>(</a:t>
            </a:r>
            <a:r>
              <a:rPr lang="ru-RU" sz="1600" b="1" dirty="0" smtClean="0">
                <a:solidFill>
                  <a:srgbClr val="049A8E"/>
                </a:solidFill>
              </a:rPr>
              <a:t>ППРС</a:t>
            </a:r>
            <a:r>
              <a:rPr lang="ru-RU" sz="1600" b="1" dirty="0">
                <a:solidFill>
                  <a:srgbClr val="049A8E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1400" b="1" dirty="0"/>
              <a:t>Характеризуется постепенным, но неуклонным прогрессированием </a:t>
            </a:r>
            <a:r>
              <a:rPr lang="ru-RU" sz="1400" b="1" dirty="0" err="1"/>
              <a:t>инвалидизации</a:t>
            </a:r>
            <a:r>
              <a:rPr lang="ru-RU" sz="1400" b="1" dirty="0"/>
              <a:t> без каких-либо очевидных обострений и ремиссий. Эта форма заболевания встречается всего у 10-15% пациентов с РС, но она является наиболее распространенным типом РС для людей, у которых болезнь развивается после 40 лет.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РС – рассеянный склероз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Е.И</a:t>
            </a:r>
            <a:r>
              <a:rPr lang="ru-RU" dirty="0"/>
              <a:t>. Гусев, В.И. Скворцова, А.Б. Гехт. Неврология. Национальное руководство. АМОПК, НР. 2016, 1035 стр.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19167" y="3385481"/>
            <a:ext cx="2705667" cy="1721508"/>
            <a:chOff x="4384675" y="3530600"/>
            <a:chExt cx="2784478" cy="1771652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4384675" y="3530600"/>
              <a:ext cx="3175" cy="1771650"/>
            </a:xfrm>
            <a:prstGeom prst="straightConnector1">
              <a:avLst/>
            </a:prstGeom>
            <a:ln w="12700">
              <a:solidFill>
                <a:srgbClr val="049A8E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84676" y="5299075"/>
              <a:ext cx="2784477" cy="3177"/>
            </a:xfrm>
            <a:prstGeom prst="straightConnector1">
              <a:avLst/>
            </a:prstGeom>
            <a:ln w="12700">
              <a:solidFill>
                <a:srgbClr val="049A8E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286000" y="312853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srgbClr val="049A8E"/>
                </a:solidFill>
                <a:latin typeface="Verdana"/>
              </a:rPr>
              <a:t>Первично-прогрессирующий РС</a:t>
            </a:r>
            <a:endParaRPr lang="en-US" sz="900" b="1" dirty="0">
              <a:solidFill>
                <a:srgbClr val="049A8E"/>
              </a:solidFill>
              <a:latin typeface="Verdana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2113067" y="4142360"/>
            <a:ext cx="191430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 err="1">
                <a:solidFill>
                  <a:prstClr val="black"/>
                </a:solidFill>
                <a:latin typeface="Verdana"/>
              </a:rPr>
              <a:t>Прогрессирование</a:t>
            </a:r>
            <a:r>
              <a:rPr lang="en-US" sz="75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750" dirty="0" err="1">
                <a:solidFill>
                  <a:prstClr val="black"/>
                </a:solidFill>
                <a:latin typeface="Verdana"/>
              </a:rPr>
              <a:t>инвалидизации</a:t>
            </a:r>
            <a:endParaRPr lang="en-US" sz="75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01456" y="5103903"/>
            <a:ext cx="49244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50" dirty="0">
                <a:solidFill>
                  <a:prstClr val="black"/>
                </a:solidFill>
                <a:latin typeface="Verdana"/>
              </a:rPr>
              <a:t>Время</a:t>
            </a:r>
            <a:endParaRPr lang="en-US" sz="750" dirty="0">
              <a:solidFill>
                <a:prstClr val="black"/>
              </a:solidFill>
              <a:latin typeface="Verdan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230596" y="4177665"/>
            <a:ext cx="2352959" cy="702945"/>
          </a:xfrm>
          <a:prstGeom prst="line">
            <a:avLst/>
          </a:prstGeom>
          <a:ln w="38100">
            <a:gradFill>
              <a:gsLst>
                <a:gs pos="0">
                  <a:srgbClr val="FFFF00"/>
                </a:gs>
                <a:gs pos="24000">
                  <a:srgbClr val="FFC000"/>
                </a:gs>
                <a:gs pos="82000">
                  <a:srgbClr val="FF0000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476673"/>
            <a:ext cx="7886700" cy="1224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4000" dirty="0" smtClean="0"/>
              <a:t>ОБОСТРЕНИЕ РАССЕЯННОГО СКЛЕРОЗА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8262938" cy="4351338"/>
          </a:xfrm>
        </p:spPr>
        <p:txBody>
          <a:bodyPr anchor="ctr"/>
          <a:lstStyle/>
          <a:p>
            <a:pPr marL="0" indent="0" algn="just" eaLnBrk="1" hangingPunct="1">
              <a:buNone/>
            </a:pPr>
            <a:r>
              <a:rPr lang="ru-RU" sz="2400" dirty="0" smtClean="0"/>
              <a:t>субъективные </a:t>
            </a:r>
            <a:r>
              <a:rPr lang="ru-RU" sz="2400" dirty="0"/>
              <a:t>(сообщаемые </a:t>
            </a:r>
            <a:r>
              <a:rPr lang="ru-RU" sz="2400" dirty="0" smtClean="0"/>
              <a:t>пациентом) и/или </a:t>
            </a:r>
            <a:r>
              <a:rPr lang="ru-RU" sz="2400" dirty="0"/>
              <a:t>объективные (выявляемые при неврологическом осмотре) симптомы, </a:t>
            </a:r>
            <a:r>
              <a:rPr lang="ru-RU" sz="2400" dirty="0" smtClean="0"/>
              <a:t>характерные для </a:t>
            </a:r>
            <a:r>
              <a:rPr lang="ru-RU" sz="2400" dirty="0"/>
              <a:t>острого воспалительного </a:t>
            </a:r>
            <a:r>
              <a:rPr lang="ru-RU" sz="2400" dirty="0" err="1"/>
              <a:t>демиелинизирующего</a:t>
            </a:r>
            <a:r>
              <a:rPr lang="ru-RU" sz="2400" dirty="0"/>
              <a:t> процесса в ЦНС (фокального </a:t>
            </a:r>
            <a:r>
              <a:rPr lang="ru-RU" sz="2400" dirty="0" smtClean="0"/>
              <a:t>или мультифокального</a:t>
            </a:r>
            <a:r>
              <a:rPr lang="ru-RU" sz="2400" dirty="0"/>
              <a:t>), либо в виде усугубления уже имеющихся н</a:t>
            </a:r>
            <a:r>
              <a:rPr lang="ru-RU" sz="2400" dirty="0" smtClean="0"/>
              <a:t>еврологических симптомов</a:t>
            </a:r>
            <a:r>
              <a:rPr lang="ru-RU" sz="2400" dirty="0"/>
              <a:t>, либо в виде появления новых неврологических симптомов, не </a:t>
            </a:r>
            <a:r>
              <a:rPr lang="ru-RU" sz="2400" dirty="0" smtClean="0"/>
              <a:t>наблюдаемых ранее</a:t>
            </a:r>
            <a:r>
              <a:rPr lang="ru-RU" sz="2400" dirty="0"/>
              <a:t>, с острым или чаще подострым началом, длительностью свыше 24 часов, с </a:t>
            </a:r>
            <a:r>
              <a:rPr lang="ru-RU" sz="2400" dirty="0" smtClean="0"/>
              <a:t>полным или </a:t>
            </a:r>
            <a:r>
              <a:rPr lang="ru-RU" sz="2400" dirty="0"/>
              <a:t>неполным регрессом симптомов, при условии отсутствия лихорадки, </a:t>
            </a:r>
            <a:r>
              <a:rPr lang="ru-RU" sz="2400" dirty="0" smtClean="0"/>
              <a:t>других признаков </a:t>
            </a:r>
            <a:r>
              <a:rPr lang="ru-RU" sz="2400" dirty="0"/>
              <a:t>инфекционного заболевания, предшествующих метаболических </a:t>
            </a:r>
            <a:r>
              <a:rPr lang="ru-RU" sz="2400" dirty="0" smtClean="0"/>
              <a:t>нарушений, явлений стресса.</a:t>
            </a:r>
            <a:endParaRPr lang="ru-RU" altLang="ru-RU" sz="20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tint val="7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79512" y="1690688"/>
            <a:ext cx="8712076" cy="44862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3200" b="1" dirty="0">
                <a:solidFill>
                  <a:srgbClr val="333333"/>
                </a:solidFill>
                <a:latin typeface="YS Text"/>
              </a:rPr>
              <a:t>Экстракорпоральные методы </a:t>
            </a:r>
            <a:r>
              <a:rPr lang="ru-RU" sz="3200" b="1" dirty="0" smtClean="0">
                <a:solidFill>
                  <a:srgbClr val="333333"/>
                </a:solidFill>
                <a:latin typeface="YS Text"/>
              </a:rPr>
              <a:t>лечения</a:t>
            </a:r>
            <a:r>
              <a:rPr lang="ru-RU" sz="3200" dirty="0">
                <a:solidFill>
                  <a:srgbClr val="333333"/>
                </a:solidFill>
                <a:latin typeface="YS Text"/>
              </a:rPr>
              <a:t> </a:t>
            </a:r>
            <a:endParaRPr lang="ru-RU" sz="3200" dirty="0" smtClean="0">
              <a:solidFill>
                <a:srgbClr val="333333"/>
              </a:solidFill>
              <a:latin typeface="YS Text"/>
            </a:endParaRPr>
          </a:p>
          <a:p>
            <a:pPr marL="0" indent="0" eaLnBrk="1" hangingPunct="1">
              <a:buNone/>
            </a:pPr>
            <a:r>
              <a:rPr lang="ru-RU" sz="3200" dirty="0" smtClean="0">
                <a:solidFill>
                  <a:srgbClr val="333333"/>
                </a:solidFill>
                <a:latin typeface="YS Text"/>
              </a:rPr>
              <a:t>это изменение состава и свойств крови вне организма пациента</a:t>
            </a:r>
            <a:r>
              <a:rPr lang="ru-RU" sz="32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3200" dirty="0" smtClean="0">
                <a:solidFill>
                  <a:srgbClr val="333333"/>
                </a:solidFill>
                <a:latin typeface="YS Text"/>
              </a:rPr>
              <a:t>с помощью</a:t>
            </a:r>
            <a:r>
              <a:rPr lang="ru-RU" sz="3200" dirty="0">
                <a:solidFill>
                  <a:srgbClr val="333333"/>
                </a:solidFill>
                <a:latin typeface="YS Text"/>
              </a:rPr>
              <a:t> специальных приборов</a:t>
            </a:r>
            <a:r>
              <a:rPr lang="ru-RU" sz="3200" dirty="0" smtClean="0">
                <a:solidFill>
                  <a:srgbClr val="333333"/>
                </a:solidFill>
                <a:latin typeface="YS Text"/>
              </a:rPr>
              <a:t>.</a:t>
            </a:r>
          </a:p>
          <a:p>
            <a:pPr marL="0" indent="0" eaLnBrk="1" hangingPunct="1">
              <a:buNone/>
            </a:pPr>
            <a:r>
              <a:rPr lang="ru-RU" sz="3200" dirty="0" smtClean="0">
                <a:solidFill>
                  <a:srgbClr val="333333"/>
                </a:solidFill>
                <a:latin typeface="YS Text"/>
              </a:rPr>
              <a:t>Цель </a:t>
            </a:r>
            <a:r>
              <a:rPr lang="ru-RU" sz="3200" dirty="0">
                <a:solidFill>
                  <a:srgbClr val="333333"/>
                </a:solidFill>
                <a:latin typeface="YS Text"/>
              </a:rPr>
              <a:t>– нейтрализация или удаление некоторых компонентов крови, вызывающих или поддерживающих болезнь, или экзогенных токсинов.</a:t>
            </a:r>
            <a:endParaRPr lang="ru-RU" altLang="ru-RU" sz="32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tint val="7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260350"/>
            <a:ext cx="8229600" cy="1143000"/>
          </a:xfrm>
          <a:solidFill>
            <a:srgbClr val="7030A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ПЛАЗМАФЕРЕЗ</a:t>
            </a:r>
          </a:p>
        </p:txBody>
      </p:sp>
      <p:sp>
        <p:nvSpPr>
          <p:cNvPr id="20483" name="Объект 4"/>
          <p:cNvSpPr>
            <a:spLocks noGrp="1"/>
          </p:cNvSpPr>
          <p:nvPr>
            <p:ph idx="1"/>
          </p:nvPr>
        </p:nvSpPr>
        <p:spPr>
          <a:xfrm>
            <a:off x="628650" y="1825624"/>
            <a:ext cx="4951462" cy="4483695"/>
          </a:xfrm>
          <a:solidFill>
            <a:srgbClr val="92D050"/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Arial" panose="020B0604020202020204" pitchFamily="34" charset="0"/>
              </a:rPr>
              <a:t>процедура </a:t>
            </a:r>
            <a:r>
              <a:rPr lang="ru-RU" sz="2400" dirty="0">
                <a:latin typeface="Arial" panose="020B0604020202020204" pitchFamily="34" charset="0"/>
              </a:rPr>
              <a:t>забора крови, очистка и возвращение её или какой-то части обратно в кровоток</a:t>
            </a:r>
            <a:r>
              <a:rPr lang="ru-RU" sz="2400" dirty="0" smtClean="0">
                <a:latin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</a:rPr>
              <a:t>Плазмаферез</a:t>
            </a:r>
            <a:r>
              <a:rPr lang="ru-RU" sz="2400" dirty="0">
                <a:latin typeface="Arial" panose="020B0604020202020204" pitchFamily="34" charset="0"/>
              </a:rPr>
              <a:t> может быть как лечебным (удаление из </a:t>
            </a:r>
            <a:r>
              <a:rPr lang="ru-RU" sz="2400" dirty="0" smtClean="0">
                <a:latin typeface="Arial" panose="020B0604020202020204" pitchFamily="34" charset="0"/>
              </a:rPr>
              <a:t>организма </a:t>
            </a:r>
            <a:r>
              <a:rPr lang="ru-RU" sz="2400" dirty="0" err="1" smtClean="0">
                <a:latin typeface="Arial" panose="020B0604020202020204" pitchFamily="34" charset="0"/>
              </a:rPr>
              <a:t>аутоантител</a:t>
            </a:r>
            <a:r>
              <a:rPr lang="ru-RU" sz="2400" dirty="0" smtClean="0">
                <a:latin typeface="Arial" panose="020B0604020202020204" pitchFamily="34" charset="0"/>
              </a:rPr>
              <a:t>),так и донорским: </a:t>
            </a:r>
            <a:r>
              <a:rPr lang="ru-RU" sz="2400" dirty="0">
                <a:latin typeface="Arial" panose="020B0604020202020204" pitchFamily="34" charset="0"/>
              </a:rPr>
              <a:t>вместо возврата всей крови обратно </a:t>
            </a:r>
            <a:r>
              <a:rPr lang="ru-RU" sz="2400" dirty="0" smtClean="0">
                <a:latin typeface="Arial" panose="020B0604020202020204" pitchFamily="34" charset="0"/>
              </a:rPr>
              <a:t>возвращаются только кровяные клетки, а часть плазмы сохраняется </a:t>
            </a:r>
            <a:r>
              <a:rPr lang="ru-RU" sz="2400" dirty="0">
                <a:latin typeface="Arial" panose="020B0604020202020204" pitchFamily="34" charset="0"/>
              </a:rPr>
              <a:t>для дальнейшего использования при изготовлении различных препаратов.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0888"/>
            <a:ext cx="352839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ПЛАЗМАФЕРЕЗ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30636"/>
            <a:ext cx="7759774" cy="5845697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-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4457-1A44-4925-BA17-1FF88D9409C9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4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ПЛАЗМАФЕРЕЗ ПРИ РАССЕЯНОМ СКЛЕРОЗЕ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dirty="0" smtClean="0"/>
              <a:t>ВЫСОКООБЪЁМНЫЙ ПЛАЗМАФЕРЕЗ ПРИМЕНЯЕТСЯ В ТЕРАПИИ </a:t>
            </a:r>
            <a:r>
              <a:rPr lang="ru-RU" sz="3600" b="1" u="sng" dirty="0" smtClean="0"/>
              <a:t>ОБОСТРЕНИЯ</a:t>
            </a:r>
            <a:r>
              <a:rPr lang="ru-RU" dirty="0" smtClean="0"/>
              <a:t> РАССЕЯННОГО СКЛЕРОЗА, ПРИ НЕЭФФЕКТИВНОСТИ ПУЛЬС-ТЕРАПИИ ГЛЮКОКОРТИКОСТЕРОИДАМИ, ЛИБО ПРИ ПРОТИВОПОКАЗАНИЯХ К ИХ ПРИМЕНЕНИЮ.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A4457-1A44-4925-BA17-1FF88D9409C9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YvpMg0TPiSCHzEX4Af8g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Sanofi17112017">
      <a:dk1>
        <a:sysClr val="windowText" lastClr="000000"/>
      </a:dk1>
      <a:lt1>
        <a:sysClr val="window" lastClr="FFFFFF"/>
      </a:lt1>
      <a:dk2>
        <a:srgbClr val="049A8E"/>
      </a:dk2>
      <a:lt2>
        <a:srgbClr val="E7E6E6"/>
      </a:lt2>
      <a:accent1>
        <a:srgbClr val="049A8E"/>
      </a:accent1>
      <a:accent2>
        <a:srgbClr val="AB79B4"/>
      </a:accent2>
      <a:accent3>
        <a:srgbClr val="00464A"/>
      </a:accent3>
      <a:accent4>
        <a:srgbClr val="9ED1CA"/>
      </a:accent4>
      <a:accent5>
        <a:srgbClr val="D8ECE9"/>
      </a:accent5>
      <a:accent6>
        <a:srgbClr val="0066CC"/>
      </a:accent6>
      <a:hlink>
        <a:srgbClr val="FF9933"/>
      </a:hlink>
      <a:folHlink>
        <a:srgbClr val="954F72"/>
      </a:folHlink>
    </a:clrScheme>
    <a:fontScheme name="Sanofi1711201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Sanofi17112017">
      <a:dk1>
        <a:sysClr val="windowText" lastClr="000000"/>
      </a:dk1>
      <a:lt1>
        <a:sysClr val="window" lastClr="FFFFFF"/>
      </a:lt1>
      <a:dk2>
        <a:srgbClr val="049A8E"/>
      </a:dk2>
      <a:lt2>
        <a:srgbClr val="E7E6E6"/>
      </a:lt2>
      <a:accent1>
        <a:srgbClr val="049A8E"/>
      </a:accent1>
      <a:accent2>
        <a:srgbClr val="AB79B4"/>
      </a:accent2>
      <a:accent3>
        <a:srgbClr val="00464A"/>
      </a:accent3>
      <a:accent4>
        <a:srgbClr val="9ED1CA"/>
      </a:accent4>
      <a:accent5>
        <a:srgbClr val="D8ECE9"/>
      </a:accent5>
      <a:accent6>
        <a:srgbClr val="0066CC"/>
      </a:accent6>
      <a:hlink>
        <a:srgbClr val="FF9933"/>
      </a:hlink>
      <a:folHlink>
        <a:srgbClr val="954F72"/>
      </a:folHlink>
    </a:clrScheme>
    <a:fontScheme name="Sanofi1711201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Sanofi17112017">
      <a:dk1>
        <a:sysClr val="windowText" lastClr="000000"/>
      </a:dk1>
      <a:lt1>
        <a:sysClr val="window" lastClr="FFFFFF"/>
      </a:lt1>
      <a:dk2>
        <a:srgbClr val="049A8E"/>
      </a:dk2>
      <a:lt2>
        <a:srgbClr val="E7E6E6"/>
      </a:lt2>
      <a:accent1>
        <a:srgbClr val="049A8E"/>
      </a:accent1>
      <a:accent2>
        <a:srgbClr val="AB79B4"/>
      </a:accent2>
      <a:accent3>
        <a:srgbClr val="00464A"/>
      </a:accent3>
      <a:accent4>
        <a:srgbClr val="9ED1CA"/>
      </a:accent4>
      <a:accent5>
        <a:srgbClr val="D8ECE9"/>
      </a:accent5>
      <a:accent6>
        <a:srgbClr val="0066CC"/>
      </a:accent6>
      <a:hlink>
        <a:srgbClr val="FF9933"/>
      </a:hlink>
      <a:folHlink>
        <a:srgbClr val="954F72"/>
      </a:folHlink>
    </a:clrScheme>
    <a:fontScheme name="Sanofi1711201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7172</TotalTime>
  <Words>829</Words>
  <Application>Microsoft Office PowerPoint</Application>
  <PresentationFormat>Экран (4:3)</PresentationFormat>
  <Paragraphs>105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Oswald</vt:lpstr>
      <vt:lpstr>Times New Roman</vt:lpstr>
      <vt:lpstr>Verdana</vt:lpstr>
      <vt:lpstr>YS Text</vt:lpstr>
      <vt:lpstr>1_Office Theme</vt:lpstr>
      <vt:lpstr>2_Office Theme</vt:lpstr>
      <vt:lpstr>3_Office Theme</vt:lpstr>
      <vt:lpstr>4_Office Theme</vt:lpstr>
      <vt:lpstr>think-cell Slide</vt:lpstr>
      <vt:lpstr>             ЭКСТРАКОРПОРАЛЬНЫЕ МЕТОДИКИ В ТЕРАПИИ РАССЕЯННОГО СКЛЕРОЗА </vt:lpstr>
      <vt:lpstr>ТИПЫ ТЕЧЕНИЯ РАССЕЯННОГО СКЛЕРОЗА</vt:lpstr>
      <vt:lpstr>ТИПЫ ТЕЧЕНИЯ РАССЕЯННОГО СКЛЕРОЗА</vt:lpstr>
      <vt:lpstr>ТИПЫ ТЕЧЕНИЯ РАССЕЯННОГО СКЛЕРОЗА</vt:lpstr>
      <vt:lpstr>ОБОСТРЕНИЕ РАССЕЯННОГО СКЛЕРОЗА</vt:lpstr>
      <vt:lpstr> </vt:lpstr>
      <vt:lpstr>ПЛАЗМАФЕРЕЗ</vt:lpstr>
      <vt:lpstr>ПЛАЗМАФЕРЕЗ</vt:lpstr>
      <vt:lpstr>ПЛАЗМАФЕРЕЗ ПРИ РАССЕЯНОМ СКЛЕРОЗЕ</vt:lpstr>
      <vt:lpstr>ПРОТИВОПОКАЗАНИЯ К ПРОВЕДЕНИЮ ПЛАЗМАФЕРЕЗА</vt:lpstr>
      <vt:lpstr>ОБСЛЕДОВАНИЕ ПЕРЕД ПЛАЗМАФЕРЕЗОМ</vt:lpstr>
      <vt:lpstr>ОЗОНОТЕРАПИЯ</vt:lpstr>
      <vt:lpstr>МЕТОДЫ ОЗОНОТЕРАПИИ</vt:lpstr>
      <vt:lpstr>ПРОТИВОПОКАЗАНИЯ К ОЗОНОТЕРАПИИ</vt:lpstr>
      <vt:lpstr>ВНУТРИВЕННОЕ ЛАЗЕРНОЕ ОСВЕЧИВАНИЕ КРОВИ (ВЛОК)</vt:lpstr>
      <vt:lpstr>ПРОТИВОПОКАЗАНИЯ К ВЛОК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Surenkova, Tatiana [JANRU]</dc:creator>
  <cp:lastModifiedBy>Alex</cp:lastModifiedBy>
  <cp:revision>482</cp:revision>
  <cp:lastPrinted>2018-10-26T05:49:31Z</cp:lastPrinted>
  <dcterms:created xsi:type="dcterms:W3CDTF">2018-02-21T05:48:50Z</dcterms:created>
  <dcterms:modified xsi:type="dcterms:W3CDTF">2022-09-18T17:10:19Z</dcterms:modified>
</cp:coreProperties>
</file>